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9933FF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>
      <p:cViewPr varScale="1">
        <p:scale>
          <a:sx n="59" d="100"/>
          <a:sy n="59" d="100"/>
        </p:scale>
        <p:origin x="-14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258C-F916-4EA5-BE35-E64191C479BD}" type="datetimeFigureOut">
              <a:rPr lang="it-IT" smtClean="0"/>
              <a:pPr/>
              <a:t>06/06/2017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109-9E0B-441B-B0CD-1B80F063EB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0000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258C-F916-4EA5-BE35-E64191C479BD}" type="datetimeFigureOut">
              <a:rPr lang="it-IT" smtClean="0"/>
              <a:pPr/>
              <a:t>06/06/2017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109-9E0B-441B-B0CD-1B80F063EB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0000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258C-F916-4EA5-BE35-E64191C479BD}" type="datetimeFigureOut">
              <a:rPr lang="it-IT" smtClean="0"/>
              <a:pPr/>
              <a:t>06/06/2017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109-9E0B-441B-B0CD-1B80F063EB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0000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258C-F916-4EA5-BE35-E64191C479BD}" type="datetimeFigureOut">
              <a:rPr lang="it-IT" smtClean="0"/>
              <a:pPr/>
              <a:t>06/06/2017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109-9E0B-441B-B0CD-1B80F063EB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0000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258C-F916-4EA5-BE35-E64191C479BD}" type="datetimeFigureOut">
              <a:rPr lang="it-IT" smtClean="0"/>
              <a:pPr/>
              <a:t>06/06/2017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109-9E0B-441B-B0CD-1B80F063EB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0000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258C-F916-4EA5-BE35-E64191C479BD}" type="datetimeFigureOut">
              <a:rPr lang="it-IT" smtClean="0"/>
              <a:pPr/>
              <a:t>06/06/2017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109-9E0B-441B-B0CD-1B80F063EB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0000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258C-F916-4EA5-BE35-E64191C479BD}" type="datetimeFigureOut">
              <a:rPr lang="it-IT" smtClean="0"/>
              <a:pPr/>
              <a:t>06/06/2017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109-9E0B-441B-B0CD-1B80F063EB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0000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258C-F916-4EA5-BE35-E64191C479BD}" type="datetimeFigureOut">
              <a:rPr lang="it-IT" smtClean="0"/>
              <a:pPr/>
              <a:t>06/06/2017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109-9E0B-441B-B0CD-1B80F063EB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0000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258C-F916-4EA5-BE35-E64191C479BD}" type="datetimeFigureOut">
              <a:rPr lang="it-IT" smtClean="0"/>
              <a:pPr/>
              <a:t>06/06/2017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109-9E0B-441B-B0CD-1B80F063EB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0000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258C-F916-4EA5-BE35-E64191C479BD}" type="datetimeFigureOut">
              <a:rPr lang="it-IT" smtClean="0"/>
              <a:pPr/>
              <a:t>06/06/2017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109-9E0B-441B-B0CD-1B80F063EB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0000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258C-F916-4EA5-BE35-E64191C479BD}" type="datetimeFigureOut">
              <a:rPr lang="it-IT" smtClean="0"/>
              <a:pPr/>
              <a:t>06/06/2017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1E109-9E0B-441B-B0CD-1B80F063EB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 advClick="0" advTm="10000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E258C-F916-4EA5-BE35-E64191C479BD}" type="datetimeFigureOut">
              <a:rPr lang="it-IT" smtClean="0"/>
              <a:pPr/>
              <a:t>06/06/2017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1E109-9E0B-441B-B0CD-1B80F063EB7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10000"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User\Desktop\LE%20ONDE%20-%20Ludovico%20Einaudi%20-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Risultati immagini per VOL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720"/>
            <a:ext cx="9180512" cy="5157192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00000" y="1124744"/>
            <a:ext cx="7772400" cy="1470025"/>
          </a:xfrm>
        </p:spPr>
        <p:txBody>
          <a:bodyPr/>
          <a:lstStyle/>
          <a:p>
            <a:pPr algn="l"/>
            <a:r>
              <a:rPr lang="it-IT" b="1" dirty="0" smtClean="0"/>
              <a:t>IL VOLO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sz="3000" dirty="0" smtClean="0"/>
              <a:t>di Domenico Tripodi</a:t>
            </a:r>
            <a:endParaRPr lang="it-IT" sz="3000" dirty="0"/>
          </a:p>
        </p:txBody>
      </p:sp>
      <p:pic>
        <p:nvPicPr>
          <p:cNvPr id="5" name="LE ONDE - Ludovico Einaudi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476672"/>
            <a:ext cx="538234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/>
              <a:t>… e poi un giorno mi voglio sposare e descrive</a:t>
            </a:r>
          </a:p>
          <a:p>
            <a:r>
              <a:rPr lang="it-IT" sz="2000" dirty="0"/>
              <a:t> dettagliatamente la sua festa di matrimonio.</a:t>
            </a:r>
          </a:p>
          <a:p>
            <a:endParaRPr lang="it-IT" sz="2000" dirty="0" smtClean="0"/>
          </a:p>
          <a:p>
            <a:endParaRPr lang="it-IT" sz="2000" dirty="0" smtClean="0"/>
          </a:p>
          <a:p>
            <a:r>
              <a:rPr lang="it-IT" sz="2000" dirty="0" smtClean="0"/>
              <a:t>Ma </a:t>
            </a:r>
            <a:r>
              <a:rPr lang="it-IT" sz="2000" dirty="0"/>
              <a:t>la sposa lo sa che la vuoi sposare? </a:t>
            </a:r>
            <a:endParaRPr lang="it-IT" sz="2000" dirty="0" smtClean="0"/>
          </a:p>
          <a:p>
            <a:endParaRPr lang="it-IT" sz="2000" dirty="0" smtClean="0"/>
          </a:p>
          <a:p>
            <a:r>
              <a:rPr lang="it-IT" sz="2000" dirty="0" smtClean="0"/>
              <a:t>Gliel</a:t>
            </a:r>
            <a:r>
              <a:rPr lang="it-IT" sz="2000" dirty="0"/>
              <a:t>’ hai detto?</a:t>
            </a:r>
          </a:p>
          <a:p>
            <a:endParaRPr lang="it-IT" sz="2000" dirty="0" smtClean="0"/>
          </a:p>
          <a:p>
            <a:r>
              <a:rPr lang="it-IT" sz="2000" dirty="0" smtClean="0"/>
              <a:t>Si</a:t>
            </a:r>
            <a:endParaRPr lang="it-IT" sz="2000" dirty="0"/>
          </a:p>
          <a:p>
            <a:endParaRPr lang="it-IT" sz="2000" dirty="0" smtClean="0"/>
          </a:p>
          <a:p>
            <a:r>
              <a:rPr lang="it-IT" sz="2000" dirty="0" smtClean="0"/>
              <a:t>Ma </a:t>
            </a:r>
            <a:r>
              <a:rPr lang="it-IT" sz="2000" dirty="0"/>
              <a:t>quando?</a:t>
            </a:r>
          </a:p>
          <a:p>
            <a:endParaRPr lang="it-IT" sz="2000" dirty="0" smtClean="0"/>
          </a:p>
          <a:p>
            <a:r>
              <a:rPr lang="it-IT" sz="2000" dirty="0" smtClean="0"/>
              <a:t>Lo </a:t>
            </a:r>
            <a:r>
              <a:rPr lang="it-IT" sz="2000" dirty="0"/>
              <a:t>sa.</a:t>
            </a:r>
          </a:p>
        </p:txBody>
      </p:sp>
      <p:pic>
        <p:nvPicPr>
          <p:cNvPr id="10242" name="Picture 2" descr="Risultati immagini per matrimon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205955"/>
            <a:ext cx="5991225" cy="374332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364088" y="1700808"/>
            <a:ext cx="33123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dirty="0"/>
              <a:t>Intanto si continua la ricerca</a:t>
            </a:r>
            <a:r>
              <a:rPr lang="it-IT" sz="2000" dirty="0" smtClean="0"/>
              <a:t>,</a:t>
            </a:r>
          </a:p>
          <a:p>
            <a:pPr algn="just"/>
            <a:endParaRPr lang="it-IT" sz="2000" dirty="0" smtClean="0"/>
          </a:p>
          <a:p>
            <a:pPr algn="just"/>
            <a:r>
              <a:rPr lang="it-IT" sz="2000" dirty="0" smtClean="0"/>
              <a:t> </a:t>
            </a:r>
            <a:r>
              <a:rPr lang="it-IT" sz="2000" dirty="0"/>
              <a:t>si studia</a:t>
            </a:r>
            <a:r>
              <a:rPr lang="it-IT" sz="2000" dirty="0" smtClean="0"/>
              <a:t>,</a:t>
            </a:r>
          </a:p>
          <a:p>
            <a:pPr algn="just"/>
            <a:endParaRPr lang="it-IT" sz="2000" dirty="0"/>
          </a:p>
          <a:p>
            <a:pPr algn="just"/>
            <a:r>
              <a:rPr lang="it-IT" sz="2000" dirty="0"/>
              <a:t> si scopre che qualcuno parla di vita </a:t>
            </a:r>
            <a:r>
              <a:rPr lang="it-IT" sz="2000" dirty="0" smtClean="0"/>
              <a:t>indipendente</a:t>
            </a:r>
          </a:p>
          <a:p>
            <a:pPr algn="just"/>
            <a:endParaRPr lang="it-IT" sz="2000" dirty="0" smtClean="0"/>
          </a:p>
          <a:p>
            <a:pPr algn="just"/>
            <a:r>
              <a:rPr lang="it-IT" sz="2000" dirty="0" smtClean="0"/>
              <a:t>che </a:t>
            </a:r>
            <a:r>
              <a:rPr lang="it-IT" sz="2000" dirty="0"/>
              <a:t>anche le persone fragili possono vivere la loro </a:t>
            </a:r>
            <a:r>
              <a:rPr lang="it-IT" sz="2000" dirty="0" smtClean="0"/>
              <a:t>vita con </a:t>
            </a:r>
            <a:r>
              <a:rPr lang="it-IT" sz="2000" dirty="0"/>
              <a:t>altre persone fragili e non </a:t>
            </a:r>
            <a:endParaRPr lang="it-IT" sz="2000" dirty="0" smtClean="0"/>
          </a:p>
          <a:p>
            <a:pPr algn="just"/>
            <a:endParaRPr lang="it-IT" sz="2000" dirty="0" smtClean="0"/>
          </a:p>
          <a:p>
            <a:pPr algn="just"/>
            <a:r>
              <a:rPr lang="it-IT" sz="2000" dirty="0" smtClean="0"/>
              <a:t>.. </a:t>
            </a:r>
            <a:r>
              <a:rPr lang="it-IT" sz="2000" dirty="0" smtClean="0"/>
              <a:t>e </a:t>
            </a:r>
            <a:r>
              <a:rPr lang="it-IT" sz="2000" dirty="0"/>
              <a:t>gestire in una relativa autonomia la loro vita</a:t>
            </a:r>
          </a:p>
        </p:txBody>
      </p:sp>
      <p:pic>
        <p:nvPicPr>
          <p:cNvPr id="9218" name="Picture 2" descr="Risultati immagini per AUTONOM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4630244" cy="5111477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67544" y="1124744"/>
            <a:ext cx="6408712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500" dirty="0"/>
              <a:t>C</a:t>
            </a:r>
            <a:r>
              <a:rPr lang="it-IT" sz="2500" dirty="0" smtClean="0"/>
              <a:t>i </a:t>
            </a:r>
            <a:r>
              <a:rPr lang="it-IT" sz="2500" dirty="0"/>
              <a:t>si accorge anche che le </a:t>
            </a:r>
            <a:r>
              <a:rPr lang="it-IT" sz="2500" dirty="0" smtClean="0"/>
              <a:t>persone fragili</a:t>
            </a:r>
            <a:endParaRPr lang="it-IT" sz="2500" dirty="0"/>
          </a:p>
          <a:p>
            <a:endParaRPr lang="it-IT" sz="2500" dirty="0" smtClean="0"/>
          </a:p>
          <a:p>
            <a:r>
              <a:rPr lang="it-IT" sz="2500" dirty="0" smtClean="0"/>
              <a:t>hanno </a:t>
            </a:r>
          </a:p>
          <a:p>
            <a:endParaRPr lang="it-IT" sz="2500" dirty="0" smtClean="0"/>
          </a:p>
          <a:p>
            <a:endParaRPr lang="it-IT" sz="2500" dirty="0" smtClean="0"/>
          </a:p>
          <a:p>
            <a:r>
              <a:rPr lang="it-IT" sz="2500" dirty="0" smtClean="0"/>
              <a:t>Pensieri</a:t>
            </a:r>
          </a:p>
          <a:p>
            <a:endParaRPr lang="it-IT" sz="2500" dirty="0"/>
          </a:p>
          <a:p>
            <a:r>
              <a:rPr lang="it-IT" sz="2500" dirty="0" smtClean="0"/>
              <a:t>Emozioni</a:t>
            </a:r>
          </a:p>
          <a:p>
            <a:endParaRPr lang="it-IT" sz="2500" dirty="0"/>
          </a:p>
          <a:p>
            <a:r>
              <a:rPr lang="it-IT" sz="2500" dirty="0" smtClean="0"/>
              <a:t>Amori </a:t>
            </a:r>
            <a:endParaRPr lang="it-IT" sz="2500" dirty="0"/>
          </a:p>
        </p:txBody>
      </p:sp>
      <p:pic>
        <p:nvPicPr>
          <p:cNvPr id="8194" name="Picture 2" descr="Risultati immagini per spiccare il vol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061939"/>
            <a:ext cx="5984329" cy="388734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3528" y="332656"/>
            <a:ext cx="83529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/>
              <a:t>S</a:t>
            </a:r>
            <a:r>
              <a:rPr lang="it-IT" sz="2200" dirty="0" smtClean="0"/>
              <a:t>i </a:t>
            </a:r>
            <a:r>
              <a:rPr lang="it-IT" sz="2200" dirty="0"/>
              <a:t>scopre che le persone con disabilità possono essere utili alla </a:t>
            </a:r>
            <a:r>
              <a:rPr lang="it-IT" sz="2200" dirty="0" smtClean="0"/>
              <a:t>società</a:t>
            </a:r>
            <a:endParaRPr lang="it-IT" sz="2200" dirty="0"/>
          </a:p>
        </p:txBody>
      </p:sp>
      <p:sp>
        <p:nvSpPr>
          <p:cNvPr id="7170" name="AutoShape 2" descr="Risultati immagini per studia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899592" y="1268760"/>
            <a:ext cx="21430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 smtClean="0"/>
              <a:t>possono studiare</a:t>
            </a:r>
          </a:p>
        </p:txBody>
      </p:sp>
      <p:pic>
        <p:nvPicPr>
          <p:cNvPr id="7173" name="Picture 5" descr="C:\Documents and Settings\User\Documenti\ANFFAS\foto\incontro 0 frtaelli e sorelle\DSC_03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735318" y="2153114"/>
            <a:ext cx="2301289" cy="1540693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4860032" y="3789040"/>
            <a:ext cx="214116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 smtClean="0"/>
              <a:t>possono lavorare</a:t>
            </a:r>
            <a:endParaRPr lang="it-IT" sz="2200" dirty="0"/>
          </a:p>
        </p:txBody>
      </p:sp>
      <p:sp>
        <p:nvSpPr>
          <p:cNvPr id="8" name="Rettangolo 7"/>
          <p:cNvSpPr/>
          <p:nvPr/>
        </p:nvSpPr>
        <p:spPr>
          <a:xfrm>
            <a:off x="395536" y="5589240"/>
            <a:ext cx="47901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 smtClean="0"/>
              <a:t>possono vivere in una casa a loro misura</a:t>
            </a:r>
            <a:endParaRPr lang="it-IT" sz="2200" dirty="0"/>
          </a:p>
        </p:txBody>
      </p:sp>
      <p:pic>
        <p:nvPicPr>
          <p:cNvPr id="3" name="Picture 2" descr="Risultati immagini per casa autonom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653136"/>
            <a:ext cx="2637334" cy="1546974"/>
          </a:xfrm>
          <a:prstGeom prst="rect">
            <a:avLst/>
          </a:prstGeom>
          <a:noFill/>
        </p:spPr>
      </p:pic>
      <p:pic>
        <p:nvPicPr>
          <p:cNvPr id="7172" name="Picture 4" descr="C:\Documents and Settings\User\Desktop\IMG-20170603-WA0005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196752"/>
            <a:ext cx="2514917" cy="25211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908720"/>
            <a:ext cx="65527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/>
              <a:t>Nel peregrinare per enti, associazioni, </a:t>
            </a:r>
            <a:r>
              <a:rPr lang="it-IT" sz="2200" dirty="0" smtClean="0"/>
              <a:t>organizzazioni</a:t>
            </a:r>
            <a:endParaRPr lang="it-IT" sz="2200" dirty="0"/>
          </a:p>
        </p:txBody>
      </p:sp>
      <p:sp>
        <p:nvSpPr>
          <p:cNvPr id="3" name="Rettangolo 2"/>
          <p:cNvSpPr/>
          <p:nvPr/>
        </p:nvSpPr>
        <p:spPr>
          <a:xfrm>
            <a:off x="323528" y="3789040"/>
            <a:ext cx="66967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 smtClean="0"/>
              <a:t>Si scopre che ci sono leggi, diritti, la convenzione ONU</a:t>
            </a:r>
            <a:endParaRPr lang="it-IT" sz="2200" dirty="0"/>
          </a:p>
        </p:txBody>
      </p:sp>
      <p:pic>
        <p:nvPicPr>
          <p:cNvPr id="6146" name="Picture 2" descr="Risultati immagini per convenzione onu sui diritti delle persone con disabilit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164" y="4509120"/>
            <a:ext cx="3106316" cy="1956980"/>
          </a:xfrm>
          <a:prstGeom prst="rect">
            <a:avLst/>
          </a:prstGeom>
          <a:noFill/>
        </p:spPr>
      </p:pic>
      <p:pic>
        <p:nvPicPr>
          <p:cNvPr id="6148" name="Picture 4" descr="Risultati immagini per anff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44824"/>
            <a:ext cx="2275334" cy="883475"/>
          </a:xfrm>
          <a:prstGeom prst="rect">
            <a:avLst/>
          </a:prstGeom>
          <a:noFill/>
        </p:spPr>
      </p:pic>
      <p:pic>
        <p:nvPicPr>
          <p:cNvPr id="6150" name="Picture 6" descr="Risultati immagini per associazione italiana persone dow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916832"/>
            <a:ext cx="1176561" cy="1239647"/>
          </a:xfrm>
          <a:prstGeom prst="rect">
            <a:avLst/>
          </a:prstGeom>
          <a:noFill/>
        </p:spPr>
      </p:pic>
      <p:pic>
        <p:nvPicPr>
          <p:cNvPr id="4" name="Picture 2" descr="Risultati immagini per ats bergam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39036" y="240972"/>
            <a:ext cx="2569468" cy="1027788"/>
          </a:xfrm>
          <a:prstGeom prst="rect">
            <a:avLst/>
          </a:prstGeom>
          <a:noFill/>
        </p:spPr>
      </p:pic>
      <p:sp>
        <p:nvSpPr>
          <p:cNvPr id="5" name="AutoShape 4" descr="Risultati immagini per conferenza dei sindaci bergam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" name="AutoShape 6" descr="Risultati immagini per conferenza dei sindaci bergam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6152" name="Picture 8" descr="Risultati immagini per conferenza dei sindaci bergam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2160" y="1700808"/>
            <a:ext cx="2380320" cy="952128"/>
          </a:xfrm>
          <a:prstGeom prst="rect">
            <a:avLst/>
          </a:prstGeom>
          <a:noFill/>
        </p:spPr>
      </p:pic>
      <p:sp>
        <p:nvSpPr>
          <p:cNvPr id="6154" name="AutoShape 10" descr="Risultati immagini per coordinamento bergamasco per l'integrazione"/>
          <p:cNvSpPr>
            <a:spLocks noChangeAspect="1" noChangeArrowheads="1"/>
          </p:cNvSpPr>
          <p:nvPr/>
        </p:nvSpPr>
        <p:spPr bwMode="auto">
          <a:xfrm>
            <a:off x="155575" y="-1714500"/>
            <a:ext cx="4524375" cy="3571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156" name="AutoShape 12" descr="Risultati immagini per coordinamento bergamasco per l'integrazione"/>
          <p:cNvSpPr>
            <a:spLocks noChangeAspect="1" noChangeArrowheads="1"/>
          </p:cNvSpPr>
          <p:nvPr/>
        </p:nvSpPr>
        <p:spPr bwMode="auto">
          <a:xfrm>
            <a:off x="155575" y="-1714500"/>
            <a:ext cx="4524375" cy="3571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6158" name="Picture 14" descr="Hom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31868" y="2852936"/>
            <a:ext cx="2604628" cy="864096"/>
          </a:xfrm>
          <a:prstGeom prst="rect">
            <a:avLst/>
          </a:prstGeom>
          <a:noFill/>
        </p:spPr>
      </p:pic>
      <p:sp>
        <p:nvSpPr>
          <p:cNvPr id="14" name="CasellaDiTesto 13"/>
          <p:cNvSpPr txBox="1"/>
          <p:nvPr/>
        </p:nvSpPr>
        <p:spPr>
          <a:xfrm>
            <a:off x="899592" y="4653136"/>
            <a:ext cx="1296144" cy="369332"/>
          </a:xfrm>
          <a:prstGeom prst="rect">
            <a:avLst/>
          </a:prstGeom>
          <a:noFill/>
          <a:ln w="12700">
            <a:solidFill>
              <a:srgbClr val="33CC33"/>
            </a:solidFill>
          </a:ln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33CC33"/>
                </a:solidFill>
              </a:rPr>
              <a:t>LEGGE 112</a:t>
            </a:r>
            <a:endParaRPr lang="it-IT" b="1" dirty="0">
              <a:solidFill>
                <a:srgbClr val="33CC33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835696" y="5949280"/>
            <a:ext cx="1296144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LEGGE 328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3131840" y="5085184"/>
            <a:ext cx="1224136" cy="369332"/>
          </a:xfrm>
          <a:prstGeom prst="rect">
            <a:avLst/>
          </a:prstGeom>
          <a:noFill/>
          <a:ln>
            <a:solidFill>
              <a:srgbClr val="9933FF"/>
            </a:solidFill>
          </a:ln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9933FF"/>
                </a:solidFill>
              </a:rPr>
              <a:t>LEGGE 104</a:t>
            </a:r>
            <a:endParaRPr lang="it-IT" b="1" dirty="0">
              <a:solidFill>
                <a:srgbClr val="9933FF"/>
              </a:solidFill>
            </a:endParaRPr>
          </a:p>
        </p:txBody>
      </p:sp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059832" y="5807586"/>
            <a:ext cx="72008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500" dirty="0"/>
              <a:t>E si continua a pensare a quelle ali, </a:t>
            </a:r>
          </a:p>
          <a:p>
            <a:r>
              <a:rPr lang="it-IT" sz="2500" dirty="0"/>
              <a:t>ma magari possono crescere? E perché </a:t>
            </a:r>
            <a:r>
              <a:rPr lang="it-IT" sz="2500" dirty="0" smtClean="0"/>
              <a:t>no ..</a:t>
            </a:r>
            <a:endParaRPr lang="it-IT" sz="2500" dirty="0"/>
          </a:p>
        </p:txBody>
      </p:sp>
      <p:pic>
        <p:nvPicPr>
          <p:cNvPr id="5122" name="Picture 2" descr="Risultati immagini per spiccare il vol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5328592" cy="532859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652120" y="859353"/>
            <a:ext cx="28083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/>
              <a:t>Rapallo, </a:t>
            </a:r>
            <a:endParaRPr lang="it-IT" sz="2000" dirty="0" smtClean="0"/>
          </a:p>
          <a:p>
            <a:pPr algn="ctr"/>
            <a:r>
              <a:rPr lang="it-IT" sz="2000" dirty="0" smtClean="0"/>
              <a:t>Montesilvano</a:t>
            </a:r>
            <a:r>
              <a:rPr lang="it-IT" sz="2000" dirty="0"/>
              <a:t>, </a:t>
            </a:r>
            <a:endParaRPr lang="it-IT" sz="2000" dirty="0" smtClean="0"/>
          </a:p>
          <a:p>
            <a:pPr algn="ctr"/>
            <a:r>
              <a:rPr lang="it-IT" sz="2000" dirty="0" smtClean="0"/>
              <a:t>Trento</a:t>
            </a:r>
            <a:r>
              <a:rPr lang="it-IT" sz="2000" dirty="0"/>
              <a:t>, </a:t>
            </a:r>
            <a:endParaRPr lang="it-IT" sz="2000" dirty="0" smtClean="0"/>
          </a:p>
          <a:p>
            <a:pPr algn="ctr"/>
            <a:r>
              <a:rPr lang="it-IT" sz="2000" dirty="0" smtClean="0"/>
              <a:t>Torino</a:t>
            </a:r>
            <a:r>
              <a:rPr lang="it-IT" sz="2000" dirty="0"/>
              <a:t>, </a:t>
            </a:r>
            <a:endParaRPr lang="it-IT" sz="2000" dirty="0" smtClean="0"/>
          </a:p>
          <a:p>
            <a:pPr algn="ctr"/>
            <a:r>
              <a:rPr lang="it-IT" sz="2000" dirty="0" smtClean="0"/>
              <a:t>Roma,</a:t>
            </a:r>
            <a:endParaRPr lang="it-IT" sz="2000" dirty="0" smtClean="0"/>
          </a:p>
          <a:p>
            <a:pPr algn="ctr"/>
            <a:r>
              <a:rPr lang="it-IT" sz="2000" dirty="0" smtClean="0"/>
              <a:t>Milano</a:t>
            </a:r>
          </a:p>
          <a:p>
            <a:pPr algn="ctr"/>
            <a:r>
              <a:rPr lang="it-IT" sz="2000" dirty="0" smtClean="0"/>
              <a:t> …</a:t>
            </a:r>
          </a:p>
          <a:p>
            <a:pPr algn="ctr"/>
            <a:endParaRPr lang="it-IT" sz="2000" dirty="0" smtClean="0"/>
          </a:p>
          <a:p>
            <a:pPr algn="ctr"/>
            <a:endParaRPr lang="it-IT" sz="2000" dirty="0"/>
          </a:p>
          <a:p>
            <a:pPr algn="ctr"/>
            <a:endParaRPr lang="it-IT" sz="2000" dirty="0" smtClean="0"/>
          </a:p>
          <a:p>
            <a:pPr algn="ctr"/>
            <a:endParaRPr lang="it-IT" sz="2000" dirty="0" smtClean="0"/>
          </a:p>
          <a:p>
            <a:pPr algn="ctr"/>
            <a:r>
              <a:rPr lang="it-IT" sz="2300" dirty="0" smtClean="0"/>
              <a:t>Tutte </a:t>
            </a:r>
            <a:r>
              <a:rPr lang="it-IT" sz="2300" dirty="0"/>
              <a:t>tappe dove ascoltare, </a:t>
            </a:r>
            <a:endParaRPr lang="it-IT" sz="2300" dirty="0" smtClean="0"/>
          </a:p>
          <a:p>
            <a:pPr algn="ctr"/>
            <a:r>
              <a:rPr lang="it-IT" sz="2300" dirty="0" smtClean="0"/>
              <a:t>capire,</a:t>
            </a:r>
          </a:p>
          <a:p>
            <a:pPr algn="ctr"/>
            <a:r>
              <a:rPr lang="it-IT" sz="2300" dirty="0" smtClean="0"/>
              <a:t> crescere..</a:t>
            </a:r>
            <a:endParaRPr lang="it-IT" sz="2300" dirty="0"/>
          </a:p>
        </p:txBody>
      </p:sp>
      <p:pic>
        <p:nvPicPr>
          <p:cNvPr id="4098" name="Picture 2" descr="Risultati immagini per or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844107" cy="645333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211960" y="4293096"/>
            <a:ext cx="475252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 smtClean="0"/>
              <a:t>ed </a:t>
            </a:r>
            <a:r>
              <a:rPr lang="it-IT" sz="2200" dirty="0"/>
              <a:t>arriva il momento </a:t>
            </a:r>
            <a:r>
              <a:rPr lang="it-IT" sz="2200" dirty="0" smtClean="0"/>
              <a:t>..</a:t>
            </a:r>
            <a:endParaRPr lang="it-IT" sz="2200" dirty="0"/>
          </a:p>
          <a:p>
            <a:r>
              <a:rPr lang="it-IT" sz="2200" dirty="0"/>
              <a:t>autodeterminazione, </a:t>
            </a:r>
            <a:endParaRPr lang="it-IT" sz="2200" dirty="0" smtClean="0"/>
          </a:p>
          <a:p>
            <a:r>
              <a:rPr lang="it-IT" sz="2200" dirty="0" err="1" smtClean="0"/>
              <a:t>autorappresentanza</a:t>
            </a:r>
            <a:r>
              <a:rPr lang="it-IT" sz="2200" dirty="0" smtClean="0"/>
              <a:t>,</a:t>
            </a:r>
          </a:p>
          <a:p>
            <a:r>
              <a:rPr lang="it-IT" sz="2200" dirty="0" smtClean="0"/>
              <a:t>vita </a:t>
            </a:r>
            <a:r>
              <a:rPr lang="it-IT" sz="2200" dirty="0"/>
              <a:t>indipendente</a:t>
            </a:r>
            <a:r>
              <a:rPr lang="it-IT" sz="2200" dirty="0" smtClean="0"/>
              <a:t>,</a:t>
            </a:r>
          </a:p>
          <a:p>
            <a:r>
              <a:rPr lang="it-IT" sz="2200" dirty="0" smtClean="0"/>
              <a:t>protagonismo</a:t>
            </a:r>
            <a:endParaRPr lang="it-IT" sz="2200" dirty="0"/>
          </a:p>
        </p:txBody>
      </p:sp>
      <p:pic>
        <p:nvPicPr>
          <p:cNvPr id="3074" name="Picture 2" descr="Risultati immagini per autodeterminazi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627" y="332656"/>
            <a:ext cx="3743325" cy="3743325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2591449" y="6166465"/>
            <a:ext cx="55809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 smtClean="0"/>
              <a:t>Finalmente capiamo che le ali possono crescere</a:t>
            </a:r>
            <a:endParaRPr lang="it-IT" sz="2200" dirty="0"/>
          </a:p>
        </p:txBody>
      </p:sp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Risultati immagini per inclusione"/>
          <p:cNvSpPr>
            <a:spLocks noChangeAspect="1" noChangeArrowheads="1"/>
          </p:cNvSpPr>
          <p:nvPr/>
        </p:nvSpPr>
        <p:spPr bwMode="auto">
          <a:xfrm>
            <a:off x="155575" y="-1790700"/>
            <a:ext cx="472440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52" name="AutoShape 4" descr="Risultati immagini per inclusione"/>
          <p:cNvSpPr>
            <a:spLocks noChangeAspect="1" noChangeArrowheads="1"/>
          </p:cNvSpPr>
          <p:nvPr/>
        </p:nvSpPr>
        <p:spPr bwMode="auto">
          <a:xfrm>
            <a:off x="155575" y="-1790700"/>
            <a:ext cx="472440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54" name="AutoShape 6" descr="Handicap e BES"/>
          <p:cNvSpPr>
            <a:spLocks noChangeAspect="1" noChangeArrowheads="1"/>
          </p:cNvSpPr>
          <p:nvPr/>
        </p:nvSpPr>
        <p:spPr bwMode="auto">
          <a:xfrm>
            <a:off x="155575" y="-555625"/>
            <a:ext cx="1466850" cy="1171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56" name="AutoShape 8" descr="Handicap e BES"/>
          <p:cNvSpPr>
            <a:spLocks noChangeAspect="1" noChangeArrowheads="1"/>
          </p:cNvSpPr>
          <p:nvPr/>
        </p:nvSpPr>
        <p:spPr bwMode="auto">
          <a:xfrm>
            <a:off x="155575" y="-555625"/>
            <a:ext cx="1466850" cy="1171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58" name="AutoShape 10" descr="https://www.iccolognaveneta.gov.it/sito/wp-content/uploads/2016/02/handicap-e-be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60" name="AutoShape 12" descr="https://www.iccolognaveneta.gov.it/sito/wp-content/uploads/2016/02/handicap-e-be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3616"/>
            <a:ext cx="9144000" cy="7251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tangolo 1"/>
          <p:cNvSpPr/>
          <p:nvPr/>
        </p:nvSpPr>
        <p:spPr>
          <a:xfrm>
            <a:off x="2483768" y="1412776"/>
            <a:ext cx="468052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500" b="1" dirty="0"/>
              <a:t>difendendo i </a:t>
            </a:r>
            <a:r>
              <a:rPr lang="it-IT" sz="2500" b="1" dirty="0" smtClean="0"/>
              <a:t>diritti</a:t>
            </a:r>
            <a:endParaRPr lang="it-IT" sz="2500" b="1" dirty="0" smtClean="0"/>
          </a:p>
          <a:p>
            <a:pPr algn="ctr"/>
            <a:r>
              <a:rPr lang="it-IT" sz="2500" b="1" dirty="0" smtClean="0"/>
              <a:t>sostenendo </a:t>
            </a:r>
            <a:r>
              <a:rPr lang="it-IT" sz="2500" b="1" dirty="0"/>
              <a:t>l’inclusione</a:t>
            </a:r>
          </a:p>
          <a:p>
            <a:pPr algn="ctr"/>
            <a:r>
              <a:rPr lang="it-IT" sz="2500" b="1" dirty="0"/>
              <a:t>sociale</a:t>
            </a:r>
          </a:p>
          <a:p>
            <a:pPr algn="ctr"/>
            <a:r>
              <a:rPr lang="it-IT" sz="2500" b="1" dirty="0"/>
              <a:t>scolastica</a:t>
            </a:r>
          </a:p>
          <a:p>
            <a:pPr algn="ctr"/>
            <a:r>
              <a:rPr lang="it-IT" sz="2500" b="1" dirty="0"/>
              <a:t>lavorativa</a:t>
            </a:r>
          </a:p>
          <a:p>
            <a:pPr algn="ctr"/>
            <a:r>
              <a:rPr lang="it-IT" sz="2500" b="1" dirty="0"/>
              <a:t>politica</a:t>
            </a:r>
          </a:p>
          <a:p>
            <a:pPr algn="ctr"/>
            <a:r>
              <a:rPr lang="it-IT" sz="2500" b="1" dirty="0"/>
              <a:t>il diritto  di rappresentanza</a:t>
            </a:r>
          </a:p>
          <a:p>
            <a:pPr algn="ctr"/>
            <a:r>
              <a:rPr lang="it-IT" sz="2500" b="1" dirty="0"/>
              <a:t>il diritto ad una qualità della vita coerente con il contesto sociale</a:t>
            </a:r>
          </a:p>
        </p:txBody>
      </p:sp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741682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500" dirty="0"/>
              <a:t>… così potremo realizzare il </a:t>
            </a:r>
            <a:r>
              <a:rPr lang="it-IT" sz="2500" dirty="0" smtClean="0"/>
              <a:t>sogno </a:t>
            </a:r>
          </a:p>
          <a:p>
            <a:r>
              <a:rPr lang="it-IT" sz="2500" dirty="0" smtClean="0"/>
              <a:t>di lasciarlo VOLARE, </a:t>
            </a:r>
          </a:p>
          <a:p>
            <a:r>
              <a:rPr lang="it-IT" sz="2500" dirty="0" smtClean="0"/>
              <a:t>di lasciarlo ANDARE.</a:t>
            </a:r>
            <a:endParaRPr lang="it-IT" sz="2500" dirty="0"/>
          </a:p>
        </p:txBody>
      </p:sp>
      <p:pic>
        <p:nvPicPr>
          <p:cNvPr id="1026" name="Picture 2" descr="Risultati immagini per spiccare il vol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28800"/>
            <a:ext cx="8861877" cy="494116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Risultati immagini per spiccare il vol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55173" y="0"/>
            <a:ext cx="10295725" cy="6858000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107504" y="620688"/>
            <a:ext cx="89289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/>
              <a:t>Una sera d’autunno aspettavamo un </a:t>
            </a:r>
            <a:r>
              <a:rPr lang="it-IT" sz="2200" dirty="0" smtClean="0"/>
              <a:t>angelo con </a:t>
            </a:r>
            <a:r>
              <a:rPr lang="it-IT" sz="2200" dirty="0"/>
              <a:t>ali speciali per volare in alto</a:t>
            </a:r>
          </a:p>
        </p:txBody>
      </p:sp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940152" y="1820431"/>
            <a:ext cx="259228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500" dirty="0"/>
              <a:t>Dopo tante attese ed ansie </a:t>
            </a:r>
            <a:r>
              <a:rPr lang="it-IT" sz="2500" dirty="0" smtClean="0"/>
              <a:t>arrivò</a:t>
            </a:r>
          </a:p>
          <a:p>
            <a:pPr algn="just"/>
            <a:endParaRPr lang="it-IT" sz="2500" dirty="0"/>
          </a:p>
          <a:p>
            <a:pPr algn="just"/>
            <a:r>
              <a:rPr lang="it-IT" sz="2500" dirty="0" smtClean="0"/>
              <a:t>..ma </a:t>
            </a:r>
            <a:r>
              <a:rPr lang="it-IT" sz="2500" dirty="0"/>
              <a:t>ci dissero che il nostro angelo non aveva le ali</a:t>
            </a:r>
          </a:p>
        </p:txBody>
      </p:sp>
      <p:pic>
        <p:nvPicPr>
          <p:cNvPr id="17410" name="Picture 2" descr="Risultati immagini per  senza al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8720"/>
            <a:ext cx="4680520" cy="49183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Risultati immagini per ramo spezza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096" y="220424"/>
            <a:ext cx="7236296" cy="5440824"/>
          </a:xfrm>
          <a:prstGeom prst="rect">
            <a:avLst/>
          </a:prstGeom>
          <a:noFill/>
        </p:spPr>
      </p:pic>
      <p:sp>
        <p:nvSpPr>
          <p:cNvPr id="2" name="Rettangolo 1"/>
          <p:cNvSpPr/>
          <p:nvPr/>
        </p:nvSpPr>
        <p:spPr>
          <a:xfrm>
            <a:off x="431032" y="5827911"/>
            <a:ext cx="81014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/>
              <a:t>Anzi era un </a:t>
            </a:r>
            <a:r>
              <a:rPr lang="it-IT" sz="2200" dirty="0" smtClean="0"/>
              <a:t>po’ </a:t>
            </a:r>
            <a:r>
              <a:rPr lang="it-IT" sz="2200" dirty="0"/>
              <a:t>cianotico ed aveva tanti problemi</a:t>
            </a:r>
            <a:r>
              <a:rPr lang="it-IT" sz="2200" dirty="0" smtClean="0"/>
              <a:t>, forse </a:t>
            </a:r>
            <a:r>
              <a:rPr lang="it-IT" sz="2200" dirty="0"/>
              <a:t>era meglio </a:t>
            </a:r>
            <a:r>
              <a:rPr lang="it-IT" sz="2200" dirty="0" smtClean="0"/>
              <a:t>che .. era </a:t>
            </a:r>
            <a:r>
              <a:rPr lang="it-IT" sz="2200" dirty="0"/>
              <a:t>meglio che</a:t>
            </a:r>
            <a:r>
              <a:rPr lang="it-IT" sz="2200" dirty="0" smtClean="0"/>
              <a:t>.. non </a:t>
            </a:r>
            <a:r>
              <a:rPr lang="it-IT" sz="2200" dirty="0"/>
              <a:t>sopravvivesse.</a:t>
            </a:r>
          </a:p>
        </p:txBody>
      </p:sp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755576" y="332656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200" dirty="0"/>
              <a:t>Il nostro angelo senza ali venne con </a:t>
            </a:r>
            <a:r>
              <a:rPr lang="it-IT" sz="2200" dirty="0" smtClean="0"/>
              <a:t>noi </a:t>
            </a:r>
          </a:p>
          <a:p>
            <a:pPr algn="just"/>
            <a:r>
              <a:rPr lang="it-IT" sz="2200" dirty="0" smtClean="0"/>
              <a:t>E </a:t>
            </a:r>
            <a:r>
              <a:rPr lang="it-IT" sz="2200" dirty="0"/>
              <a:t>noi iniziammo a pensare allora se non potrà volare </a:t>
            </a:r>
            <a:endParaRPr lang="it-IT" sz="2200" dirty="0" smtClean="0"/>
          </a:p>
          <a:p>
            <a:pPr algn="just"/>
            <a:r>
              <a:rPr lang="it-IT" sz="2200" dirty="0" smtClean="0"/>
              <a:t>Dobbiamo </a:t>
            </a:r>
            <a:r>
              <a:rPr lang="it-IT" sz="2200" dirty="0"/>
              <a:t>creargli un percorso dove possa camminare</a:t>
            </a:r>
          </a:p>
        </p:txBody>
      </p:sp>
      <p:pic>
        <p:nvPicPr>
          <p:cNvPr id="15364" name="Picture 4" descr="Risultati immagini per cammi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7606465" cy="475252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Risultati immagini per cammi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263730" cy="4896544"/>
          </a:xfrm>
          <a:prstGeom prst="rect">
            <a:avLst/>
          </a:prstGeom>
          <a:noFill/>
        </p:spPr>
      </p:pic>
      <p:sp>
        <p:nvSpPr>
          <p:cNvPr id="2" name="Rettangolo 1"/>
          <p:cNvSpPr/>
          <p:nvPr/>
        </p:nvSpPr>
        <p:spPr>
          <a:xfrm>
            <a:off x="251520" y="2636912"/>
            <a:ext cx="36004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500" dirty="0"/>
              <a:t>Camminare </a:t>
            </a:r>
            <a:r>
              <a:rPr lang="it-IT" sz="2500" dirty="0" smtClean="0"/>
              <a:t>possibilmente</a:t>
            </a:r>
          </a:p>
          <a:p>
            <a:r>
              <a:rPr lang="it-IT" sz="2500" dirty="0" smtClean="0"/>
              <a:t> </a:t>
            </a:r>
            <a:r>
              <a:rPr lang="it-IT" sz="2500" dirty="0"/>
              <a:t>senza inciampare.</a:t>
            </a:r>
          </a:p>
        </p:txBody>
      </p:sp>
      <p:pic>
        <p:nvPicPr>
          <p:cNvPr id="3" name="Picture 2" descr="Risultati immagini per casa autonom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903686"/>
            <a:ext cx="3333750" cy="233362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Risultati immagini per vol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692696"/>
            <a:ext cx="9214641" cy="5517232"/>
          </a:xfrm>
          <a:prstGeom prst="rect">
            <a:avLst/>
          </a:prstGeom>
          <a:noFill/>
        </p:spPr>
      </p:pic>
      <p:sp>
        <p:nvSpPr>
          <p:cNvPr id="2" name="Rettangolo 1"/>
          <p:cNvSpPr/>
          <p:nvPr/>
        </p:nvSpPr>
        <p:spPr>
          <a:xfrm>
            <a:off x="4716016" y="836712"/>
            <a:ext cx="4175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Giorno dopo giorno iniziò la costruzione del percorso</a:t>
            </a:r>
          </a:p>
          <a:p>
            <a:pPr algn="just"/>
            <a:r>
              <a:rPr lang="it-IT" dirty="0"/>
              <a:t>Finché il cammino divenne spedito ed il nostro angelo cominciò</a:t>
            </a:r>
          </a:p>
          <a:p>
            <a:pPr algn="just"/>
            <a:r>
              <a:rPr lang="it-IT" dirty="0"/>
              <a:t>A godere la vita di tutti, beh non proprio di tutti, </a:t>
            </a:r>
            <a:r>
              <a:rPr lang="it-IT" dirty="0" smtClean="0"/>
              <a:t>insomma..</a:t>
            </a:r>
            <a:endParaRPr lang="it-IT" dirty="0"/>
          </a:p>
        </p:txBody>
      </p:sp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277160"/>
            <a:ext cx="324036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500" dirty="0"/>
              <a:t>Una vita quasi uguale</a:t>
            </a:r>
            <a:r>
              <a:rPr lang="it-IT" sz="2500" dirty="0" smtClean="0"/>
              <a:t>,</a:t>
            </a:r>
          </a:p>
          <a:p>
            <a:r>
              <a:rPr lang="it-IT" sz="2500" dirty="0" smtClean="0"/>
              <a:t> </a:t>
            </a:r>
            <a:endParaRPr lang="it-IT" sz="2500" dirty="0" smtClean="0"/>
          </a:p>
          <a:p>
            <a:r>
              <a:rPr lang="it-IT" sz="2500" dirty="0" smtClean="0"/>
              <a:t>però </a:t>
            </a:r>
          </a:p>
          <a:p>
            <a:endParaRPr lang="it-IT" sz="2500" dirty="0" smtClean="0"/>
          </a:p>
          <a:p>
            <a:r>
              <a:rPr lang="it-IT" sz="2500" dirty="0" smtClean="0"/>
              <a:t>con </a:t>
            </a:r>
            <a:r>
              <a:rPr lang="it-IT" sz="2500" dirty="0"/>
              <a:t>molta allegria</a:t>
            </a:r>
            <a:r>
              <a:rPr lang="it-IT" sz="2500" dirty="0" smtClean="0"/>
              <a:t>,</a:t>
            </a:r>
          </a:p>
          <a:p>
            <a:r>
              <a:rPr lang="it-IT" sz="2500" dirty="0" smtClean="0"/>
              <a:t> ironia</a:t>
            </a:r>
          </a:p>
          <a:p>
            <a:r>
              <a:rPr lang="it-IT" sz="2500" dirty="0" smtClean="0"/>
              <a:t> </a:t>
            </a:r>
            <a:r>
              <a:rPr lang="it-IT" sz="2500" dirty="0"/>
              <a:t>e spensieratezza.</a:t>
            </a:r>
          </a:p>
        </p:txBody>
      </p:sp>
      <p:pic>
        <p:nvPicPr>
          <p:cNvPr id="12290" name="Picture 2" descr="Risultati immagini per spensieratezz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7908" y="1412776"/>
            <a:ext cx="5384572" cy="403244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620688"/>
            <a:ext cx="763284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500" dirty="0"/>
              <a:t>Crescendo però cominciò a dire che vuole guidare, </a:t>
            </a:r>
            <a:r>
              <a:rPr lang="it-IT" sz="2500" dirty="0" err="1"/>
              <a:t>guidare</a:t>
            </a:r>
            <a:r>
              <a:rPr lang="it-IT" sz="2500" dirty="0"/>
              <a:t> un </a:t>
            </a:r>
            <a:r>
              <a:rPr lang="it-IT" sz="2500" dirty="0" smtClean="0"/>
              <a:t>camion!</a:t>
            </a:r>
            <a:endParaRPr lang="it-IT" sz="2500" dirty="0"/>
          </a:p>
          <a:p>
            <a:pPr algn="just"/>
            <a:r>
              <a:rPr lang="it-IT" sz="2500" dirty="0"/>
              <a:t>… ma senza patente come si fa?</a:t>
            </a:r>
          </a:p>
        </p:txBody>
      </p:sp>
      <p:sp>
        <p:nvSpPr>
          <p:cNvPr id="11266" name="AutoShape 2" descr="Risultati immagini per guidare"/>
          <p:cNvSpPr>
            <a:spLocks noChangeAspect="1" noChangeArrowheads="1"/>
          </p:cNvSpPr>
          <p:nvPr/>
        </p:nvSpPr>
        <p:spPr bwMode="auto">
          <a:xfrm>
            <a:off x="155575" y="-1516063"/>
            <a:ext cx="56388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1268" name="AutoShape 4" descr="Risultati immagini per guidare"/>
          <p:cNvSpPr>
            <a:spLocks noChangeAspect="1" noChangeArrowheads="1"/>
          </p:cNvSpPr>
          <p:nvPr/>
        </p:nvSpPr>
        <p:spPr bwMode="auto">
          <a:xfrm>
            <a:off x="155575" y="-1516063"/>
            <a:ext cx="56388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1270" name="AutoShape 6" descr="Risultati immagini per guidare"/>
          <p:cNvSpPr>
            <a:spLocks noChangeAspect="1" noChangeArrowheads="1"/>
          </p:cNvSpPr>
          <p:nvPr/>
        </p:nvSpPr>
        <p:spPr bwMode="auto">
          <a:xfrm>
            <a:off x="155575" y="-1516063"/>
            <a:ext cx="56388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1272" name="AutoShape 8" descr="Risultati immagini per guidare"/>
          <p:cNvSpPr>
            <a:spLocks noChangeAspect="1" noChangeArrowheads="1"/>
          </p:cNvSpPr>
          <p:nvPr/>
        </p:nvSpPr>
        <p:spPr bwMode="auto">
          <a:xfrm>
            <a:off x="155575" y="-1516063"/>
            <a:ext cx="56388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1274" name="AutoShape 10" descr="Cosa possono guidare i neopatentati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1276" name="Picture 12" descr="Risultati immagini per trinchetto ca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2628" y="2349971"/>
            <a:ext cx="5981700" cy="374332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405</Words>
  <Application>Microsoft Office PowerPoint</Application>
  <PresentationFormat>Presentazione su schermo (4:3)</PresentationFormat>
  <Paragraphs>97</Paragraphs>
  <Slides>19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0" baseType="lpstr">
      <vt:lpstr>Tema di Office</vt:lpstr>
      <vt:lpstr>IL VOLO di Domenico Tripodi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VOLO</dc:title>
  <dc:creator> </dc:creator>
  <cp:lastModifiedBy> </cp:lastModifiedBy>
  <cp:revision>18</cp:revision>
  <dcterms:created xsi:type="dcterms:W3CDTF">2017-05-28T20:30:13Z</dcterms:created>
  <dcterms:modified xsi:type="dcterms:W3CDTF">2017-06-06T20:13:47Z</dcterms:modified>
</cp:coreProperties>
</file>