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49"/>
  </p:notesMasterIdLst>
  <p:handoutMasterIdLst>
    <p:handoutMasterId r:id="rId50"/>
  </p:handout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330" r:id="rId47"/>
    <p:sldId id="258" r:id="rId4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40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admin:Desktop:ANFFAS%20MC%20LIBRO:ICF%2012%20NOVEMBRE%20CASI%20%20COMPLETATI%20%20Nadia%20%20Marco%20%20Giulia%20Giacomo%20Lorenzo%20etc:R.M:grafici%20attivit&#224;%20e%20partecipazione%20Mariano%20Rendimonti.xls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dmin:Desktop:MATERIALI%20ICF%20UCSC%201:ES8%20AeP%20VC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dmin:Desktop:MATERIALI%20ICF%20UCSC%201:ES8%20AeP%20VC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dmin:Desktop:MATERIALI%20ICF%20UCSC%201:ES8%20AeP%20VC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dmin:Desktop:MATERIALI%20ICF%20UCSC%201:ES8%20AeP%20VC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Confronto tra le classi di sostegno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 T0 vs T1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Sheet1!$BE$11</c:f>
              <c:strCache>
                <c:ptCount val="1"/>
                <c:pt idx="0">
                  <c:v>Media T0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Sheet1!$BF$10:$BP$10</c:f>
              <c:strCache>
                <c:ptCount val="11"/>
                <c:pt idx="0">
                  <c:v>SI_Classe1</c:v>
                </c:pt>
                <c:pt idx="1">
                  <c:v>SI_Classe2</c:v>
                </c:pt>
                <c:pt idx="2">
                  <c:v>SI_Classe3</c:v>
                </c:pt>
                <c:pt idx="3">
                  <c:v>SI_Classe4</c:v>
                </c:pt>
                <c:pt idx="4">
                  <c:v>SI_Classe5</c:v>
                </c:pt>
                <c:pt idx="5">
                  <c:v>SI_Classe6</c:v>
                </c:pt>
                <c:pt idx="6">
                  <c:v>SI_Classe7</c:v>
                </c:pt>
                <c:pt idx="7">
                  <c:v>SI_Classe8</c:v>
                </c:pt>
                <c:pt idx="8">
                  <c:v>SI_Classe9</c:v>
                </c:pt>
                <c:pt idx="9">
                  <c:v>SI_Classe10</c:v>
                </c:pt>
                <c:pt idx="10">
                  <c:v>SI_Classe11</c:v>
                </c:pt>
              </c:strCache>
            </c:strRef>
          </c:cat>
          <c:val>
            <c:numRef>
              <c:f>Sheet1!$BF$11:$BP$11</c:f>
              <c:numCache>
                <c:formatCode>0.00</c:formatCode>
                <c:ptCount val="11"/>
                <c:pt idx="0">
                  <c:v>1.285935085007728</c:v>
                </c:pt>
                <c:pt idx="1">
                  <c:v>0.12751159196290601</c:v>
                </c:pt>
                <c:pt idx="2">
                  <c:v>0.20324574961360101</c:v>
                </c:pt>
                <c:pt idx="3">
                  <c:v>1.895672333848532</c:v>
                </c:pt>
                <c:pt idx="4">
                  <c:v>0.68160741885625897</c:v>
                </c:pt>
                <c:pt idx="5">
                  <c:v>1.0734157650695511</c:v>
                </c:pt>
                <c:pt idx="6">
                  <c:v>0.93276661514683201</c:v>
                </c:pt>
                <c:pt idx="7">
                  <c:v>0.67542503863988002</c:v>
                </c:pt>
                <c:pt idx="8">
                  <c:v>1.1785162287480699</c:v>
                </c:pt>
                <c:pt idx="9">
                  <c:v>0.114374034003091</c:v>
                </c:pt>
                <c:pt idx="10">
                  <c:v>0.114374034003091</c:v>
                </c:pt>
              </c:numCache>
            </c:numRef>
          </c:val>
        </c:ser>
        <c:ser>
          <c:idx val="1"/>
          <c:order val="1"/>
          <c:tx>
            <c:strRef>
              <c:f>Sheet1!$BE$12</c:f>
              <c:strCache>
                <c:ptCount val="1"/>
                <c:pt idx="0">
                  <c:v>Media T1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Sheet1!$BF$10:$BP$10</c:f>
              <c:strCache>
                <c:ptCount val="11"/>
                <c:pt idx="0">
                  <c:v>SI_Classe1</c:v>
                </c:pt>
                <c:pt idx="1">
                  <c:v>SI_Classe2</c:v>
                </c:pt>
                <c:pt idx="2">
                  <c:v>SI_Classe3</c:v>
                </c:pt>
                <c:pt idx="3">
                  <c:v>SI_Classe4</c:v>
                </c:pt>
                <c:pt idx="4">
                  <c:v>SI_Classe5</c:v>
                </c:pt>
                <c:pt idx="5">
                  <c:v>SI_Classe6</c:v>
                </c:pt>
                <c:pt idx="6">
                  <c:v>SI_Classe7</c:v>
                </c:pt>
                <c:pt idx="7">
                  <c:v>SI_Classe8</c:v>
                </c:pt>
                <c:pt idx="8">
                  <c:v>SI_Classe9</c:v>
                </c:pt>
                <c:pt idx="9">
                  <c:v>SI_Classe10</c:v>
                </c:pt>
                <c:pt idx="10">
                  <c:v>SI_Classe11</c:v>
                </c:pt>
              </c:strCache>
            </c:strRef>
          </c:cat>
          <c:val>
            <c:numRef>
              <c:f>Sheet1!$BF$12:$BP$12</c:f>
              <c:numCache>
                <c:formatCode>0.00</c:formatCode>
                <c:ptCount val="11"/>
                <c:pt idx="0">
                  <c:v>1.8934362934362901</c:v>
                </c:pt>
                <c:pt idx="1">
                  <c:v>0.48494208494208502</c:v>
                </c:pt>
                <c:pt idx="2">
                  <c:v>0.261776061776062</c:v>
                </c:pt>
                <c:pt idx="3">
                  <c:v>2.6934362934362941</c:v>
                </c:pt>
                <c:pt idx="4">
                  <c:v>1.1366795366795379</c:v>
                </c:pt>
                <c:pt idx="5">
                  <c:v>2.1845559845559821</c:v>
                </c:pt>
                <c:pt idx="6">
                  <c:v>2.092664092664092</c:v>
                </c:pt>
                <c:pt idx="7">
                  <c:v>1.4803088803088811</c:v>
                </c:pt>
                <c:pt idx="8">
                  <c:v>2.0949806949806922</c:v>
                </c:pt>
                <c:pt idx="9">
                  <c:v>0.39227799227799198</c:v>
                </c:pt>
                <c:pt idx="10">
                  <c:v>0.39227799227799198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6522752"/>
        <c:axId val="276526672"/>
      </c:barChart>
      <c:catAx>
        <c:axId val="27652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76526672"/>
        <c:crosses val="autoZero"/>
        <c:auto val="1"/>
        <c:lblAlgn val="ctr"/>
        <c:lblOffset val="100"/>
        <c:noMultiLvlLbl val="0"/>
      </c:catAx>
      <c:valAx>
        <c:axId val="276526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7652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/>
              <a:t>ATTIVITA' E PARTECIPAZIONE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7402610435241098"/>
          <c:y val="0.199513144967086"/>
          <c:w val="0.38571446915955598"/>
          <c:h val="0.72262687872224896"/>
        </c:manualLayout>
      </c:layout>
      <c:radarChart>
        <c:radarStyle val="marker"/>
        <c:varyColors val="0"/>
        <c:ser>
          <c:idx val="0"/>
          <c:order val="0"/>
          <c:tx>
            <c:strRef>
              <c:f>Foglio4!$B$2</c:f>
              <c:strCache>
                <c:ptCount val="1"/>
                <c:pt idx="0">
                  <c:v>performance</c:v>
                </c:pt>
              </c:strCache>
            </c:strRef>
          </c:tx>
          <c:spPr>
            <a:ln w="25400">
              <a:solidFill>
                <a:srgbClr val="666699"/>
              </a:solidFill>
              <a:prstDash val="solid"/>
            </a:ln>
          </c:spPr>
          <c:marker>
            <c:symbol val="none"/>
          </c:marker>
          <c:cat>
            <c:strRef>
              <c:f>Foglio4!$A$3:$A$46</c:f>
              <c:strCache>
                <c:ptCount val="44"/>
                <c:pt idx="0">
                  <c:v>     d110  Guardare</c:v>
                </c:pt>
                <c:pt idx="1">
                  <c:v>     d115  Ascoltare</c:v>
                </c:pt>
                <c:pt idx="2">
                  <c:v>     d140  Imparare a leggere</c:v>
                </c:pt>
                <c:pt idx="3">
                  <c:v>     d145  Imparare a scrivere</c:v>
                </c:pt>
                <c:pt idx="4">
                  <c:v>     d150  Imparare a calcolare (aritmetica)</c:v>
                </c:pt>
                <c:pt idx="5">
                  <c:v>     d175  Risoluzione di problemi</c:v>
                </c:pt>
                <c:pt idx="6">
                  <c:v>     d210  Intraprendere un  compito singolo</c:v>
                </c:pt>
                <c:pt idx="7">
                  <c:v>     d220  Intraprendere  compiti articolati</c:v>
                </c:pt>
                <c:pt idx="8">
                  <c:v>     d310  Comunicare con - ricevere - messaggi verbali</c:v>
                </c:pt>
                <c:pt idx="9">
                  <c:v>     d315  Comunicare con - ricevere - messaggi non-verbali</c:v>
                </c:pt>
                <c:pt idx="10">
                  <c:v>     d330  Parlare</c:v>
                </c:pt>
                <c:pt idx="11">
                  <c:v>     d335  Produrre messaggi non-verbali</c:v>
                </c:pt>
                <c:pt idx="12">
                  <c:v>     d350  Conversazione</c:v>
                </c:pt>
                <c:pt idx="13">
                  <c:v>d430  Sollevare e trasportare oggetti</c:v>
                </c:pt>
                <c:pt idx="14">
                  <c:v>d440  Uso fine della mano (raccogliere, afferrare)</c:v>
                </c:pt>
                <c:pt idx="15">
                  <c:v>d450  Camminare</c:v>
                </c:pt>
                <c:pt idx="16">
                  <c:v>d470  Usare un mezzo di trasporto (auto, bus, treno, aereo, ecc.)</c:v>
                </c:pt>
                <c:pt idx="17">
                  <c:v>d475  Guidare </c:v>
                </c:pt>
                <c:pt idx="18">
                  <c:v>     d510  Lavarsi </c:v>
                </c:pt>
                <c:pt idx="19">
                  <c:v>     d520  Prendersi cura di singole parti del corpo (lavarsi i denti, radersi, ecc.)</c:v>
                </c:pt>
                <c:pt idx="20">
                  <c:v>     d530  Bisogni corporali</c:v>
                </c:pt>
                <c:pt idx="21">
                  <c:v>     d540  Vestirsi</c:v>
                </c:pt>
                <c:pt idx="22">
                  <c:v>     d550  Mangiare</c:v>
                </c:pt>
                <c:pt idx="23">
                  <c:v>     d560  Bere</c:v>
                </c:pt>
                <c:pt idx="24">
                  <c:v>     d570  Prendersi cura della propria salute</c:v>
                </c:pt>
                <c:pt idx="25">
                  <c:v>     d620  Procurarsi beni e servizi (fare la spesa, ecc.)</c:v>
                </c:pt>
                <c:pt idx="26">
                  <c:v>     d630  Preparare i pasti (cucinare, etc.)</c:v>
                </c:pt>
                <c:pt idx="27">
                  <c:v>     d640  Fare i lavori di casa </c:v>
                </c:pt>
                <c:pt idx="28">
                  <c:v>     d660  Assistere gli altri</c:v>
                </c:pt>
                <c:pt idx="29">
                  <c:v>     d710  Interazioni interpersonali semplici</c:v>
                </c:pt>
                <c:pt idx="30">
                  <c:v>     d720  Interazioni interpersonali  complesse</c:v>
                </c:pt>
                <c:pt idx="31">
                  <c:v>     d730  Entrare in relazione con estranei</c:v>
                </c:pt>
                <c:pt idx="32">
                  <c:v>     d740  Relazioni formali</c:v>
                </c:pt>
                <c:pt idx="33">
                  <c:v>     d750  Relazioni  sociali informali</c:v>
                </c:pt>
                <c:pt idx="34">
                  <c:v>     d760  Relazioni familiari</c:v>
                </c:pt>
                <c:pt idx="35">
                  <c:v>     d770  Relazioni intime</c:v>
                </c:pt>
                <c:pt idx="36">
                  <c:v>     d810  Istruzione informale</c:v>
                </c:pt>
                <c:pt idx="37">
                  <c:v>     d860  Transazioni economiche semplici</c:v>
                </c:pt>
                <c:pt idx="38">
                  <c:v>     d870  Autosufficienza economica</c:v>
                </c:pt>
                <c:pt idx="39">
                  <c:v>     d910  Vita nella comunità</c:v>
                </c:pt>
                <c:pt idx="40">
                  <c:v>     d920  Ricreazione e tempo libero</c:v>
                </c:pt>
                <c:pt idx="41">
                  <c:v>     d930  Religione e spiritualità</c:v>
                </c:pt>
                <c:pt idx="42">
                  <c:v>     d940  Diritti umani</c:v>
                </c:pt>
                <c:pt idx="43">
                  <c:v>     d950  Vita politica e cittadinanza</c:v>
                </c:pt>
              </c:strCache>
            </c:strRef>
          </c:cat>
          <c:val>
            <c:numRef>
              <c:f>Foglio4!$B$3:$B$46</c:f>
              <c:numCache>
                <c:formatCode>General</c:formatCode>
                <c:ptCount val="44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  <c:pt idx="5">
                  <c:v>2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2</c:v>
                </c:pt>
                <c:pt idx="17">
                  <c:v>2</c:v>
                </c:pt>
                <c:pt idx="18">
                  <c:v>1</c:v>
                </c:pt>
                <c:pt idx="19">
                  <c:v>2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3</c:v>
                </c:pt>
                <c:pt idx="25">
                  <c:v>3</c:v>
                </c:pt>
                <c:pt idx="26">
                  <c:v>2</c:v>
                </c:pt>
                <c:pt idx="27">
                  <c:v>3</c:v>
                </c:pt>
                <c:pt idx="28">
                  <c:v>3</c:v>
                </c:pt>
                <c:pt idx="29">
                  <c:v>1</c:v>
                </c:pt>
                <c:pt idx="30">
                  <c:v>3</c:v>
                </c:pt>
                <c:pt idx="31">
                  <c:v>2</c:v>
                </c:pt>
                <c:pt idx="32">
                  <c:v>4</c:v>
                </c:pt>
                <c:pt idx="33">
                  <c:v>1</c:v>
                </c:pt>
                <c:pt idx="34">
                  <c:v>2</c:v>
                </c:pt>
                <c:pt idx="36">
                  <c:v>3</c:v>
                </c:pt>
                <c:pt idx="37">
                  <c:v>2</c:v>
                </c:pt>
                <c:pt idx="38">
                  <c:v>4</c:v>
                </c:pt>
                <c:pt idx="39">
                  <c:v>2</c:v>
                </c:pt>
                <c:pt idx="40">
                  <c:v>1</c:v>
                </c:pt>
                <c:pt idx="41">
                  <c:v>3</c:v>
                </c:pt>
                <c:pt idx="42">
                  <c:v>2</c:v>
                </c:pt>
                <c:pt idx="43">
                  <c:v>2</c:v>
                </c:pt>
              </c:numCache>
            </c:numRef>
          </c:val>
        </c:ser>
        <c:ser>
          <c:idx val="1"/>
          <c:order val="1"/>
          <c:tx>
            <c:strRef>
              <c:f>Foglio4!$C$2</c:f>
              <c:strCache>
                <c:ptCount val="1"/>
                <c:pt idx="0">
                  <c:v>capacity</c:v>
                </c:pt>
              </c:strCache>
            </c:strRef>
          </c:tx>
          <c:spPr>
            <a:ln w="25400">
              <a:solidFill>
                <a:srgbClr val="993366"/>
              </a:solidFill>
              <a:prstDash val="solid"/>
            </a:ln>
          </c:spPr>
          <c:marker>
            <c:symbol val="none"/>
          </c:marker>
          <c:cat>
            <c:strRef>
              <c:f>Foglio4!$A$3:$A$46</c:f>
              <c:strCache>
                <c:ptCount val="44"/>
                <c:pt idx="0">
                  <c:v>     d110  Guardare</c:v>
                </c:pt>
                <c:pt idx="1">
                  <c:v>     d115  Ascoltare</c:v>
                </c:pt>
                <c:pt idx="2">
                  <c:v>     d140  Imparare a leggere</c:v>
                </c:pt>
                <c:pt idx="3">
                  <c:v>     d145  Imparare a scrivere</c:v>
                </c:pt>
                <c:pt idx="4">
                  <c:v>     d150  Imparare a calcolare (aritmetica)</c:v>
                </c:pt>
                <c:pt idx="5">
                  <c:v>     d175  Risoluzione di problemi</c:v>
                </c:pt>
                <c:pt idx="6">
                  <c:v>     d210  Intraprendere un  compito singolo</c:v>
                </c:pt>
                <c:pt idx="7">
                  <c:v>     d220  Intraprendere  compiti articolati</c:v>
                </c:pt>
                <c:pt idx="8">
                  <c:v>     d310  Comunicare con - ricevere - messaggi verbali</c:v>
                </c:pt>
                <c:pt idx="9">
                  <c:v>     d315  Comunicare con - ricevere - messaggi non-verbali</c:v>
                </c:pt>
                <c:pt idx="10">
                  <c:v>     d330  Parlare</c:v>
                </c:pt>
                <c:pt idx="11">
                  <c:v>     d335  Produrre messaggi non-verbali</c:v>
                </c:pt>
                <c:pt idx="12">
                  <c:v>     d350  Conversazione</c:v>
                </c:pt>
                <c:pt idx="13">
                  <c:v>d430  Sollevare e trasportare oggetti</c:v>
                </c:pt>
                <c:pt idx="14">
                  <c:v>d440  Uso fine della mano (raccogliere, afferrare)</c:v>
                </c:pt>
                <c:pt idx="15">
                  <c:v>d450  Camminare</c:v>
                </c:pt>
                <c:pt idx="16">
                  <c:v>d470  Usare un mezzo di trasporto (auto, bus, treno, aereo, ecc.)</c:v>
                </c:pt>
                <c:pt idx="17">
                  <c:v>d475  Guidare </c:v>
                </c:pt>
                <c:pt idx="18">
                  <c:v>     d510  Lavarsi </c:v>
                </c:pt>
                <c:pt idx="19">
                  <c:v>     d520  Prendersi cura di singole parti del corpo (lavarsi i denti, radersi, ecc.)</c:v>
                </c:pt>
                <c:pt idx="20">
                  <c:v>     d530  Bisogni corporali</c:v>
                </c:pt>
                <c:pt idx="21">
                  <c:v>     d540  Vestirsi</c:v>
                </c:pt>
                <c:pt idx="22">
                  <c:v>     d550  Mangiare</c:v>
                </c:pt>
                <c:pt idx="23">
                  <c:v>     d560  Bere</c:v>
                </c:pt>
                <c:pt idx="24">
                  <c:v>     d570  Prendersi cura della propria salute</c:v>
                </c:pt>
                <c:pt idx="25">
                  <c:v>     d620  Procurarsi beni e servizi (fare la spesa, ecc.)</c:v>
                </c:pt>
                <c:pt idx="26">
                  <c:v>     d630  Preparare i pasti (cucinare, etc.)</c:v>
                </c:pt>
                <c:pt idx="27">
                  <c:v>     d640  Fare i lavori di casa </c:v>
                </c:pt>
                <c:pt idx="28">
                  <c:v>     d660  Assistere gli altri</c:v>
                </c:pt>
                <c:pt idx="29">
                  <c:v>     d710  Interazioni interpersonali semplici</c:v>
                </c:pt>
                <c:pt idx="30">
                  <c:v>     d720  Interazioni interpersonali  complesse</c:v>
                </c:pt>
                <c:pt idx="31">
                  <c:v>     d730  Entrare in relazione con estranei</c:v>
                </c:pt>
                <c:pt idx="32">
                  <c:v>     d740  Relazioni formali</c:v>
                </c:pt>
                <c:pt idx="33">
                  <c:v>     d750  Relazioni  sociali informali</c:v>
                </c:pt>
                <c:pt idx="34">
                  <c:v>     d760  Relazioni familiari</c:v>
                </c:pt>
                <c:pt idx="35">
                  <c:v>     d770  Relazioni intime</c:v>
                </c:pt>
                <c:pt idx="36">
                  <c:v>     d810  Istruzione informale</c:v>
                </c:pt>
                <c:pt idx="37">
                  <c:v>     d860  Transazioni economiche semplici</c:v>
                </c:pt>
                <c:pt idx="38">
                  <c:v>     d870  Autosufficienza economica</c:v>
                </c:pt>
                <c:pt idx="39">
                  <c:v>     d910  Vita nella comunità</c:v>
                </c:pt>
                <c:pt idx="40">
                  <c:v>     d920  Ricreazione e tempo libero</c:v>
                </c:pt>
                <c:pt idx="41">
                  <c:v>     d930  Religione e spiritualità</c:v>
                </c:pt>
                <c:pt idx="42">
                  <c:v>     d940  Diritti umani</c:v>
                </c:pt>
                <c:pt idx="43">
                  <c:v>     d950  Vita politica e cittadinanza</c:v>
                </c:pt>
              </c:strCache>
            </c:strRef>
          </c:cat>
          <c:val>
            <c:numRef>
              <c:f>Foglio4!$C$3:$C$46</c:f>
              <c:numCache>
                <c:formatCode>General</c:formatCode>
                <c:ptCount val="44"/>
                <c:pt idx="0">
                  <c:v>0</c:v>
                </c:pt>
                <c:pt idx="1">
                  <c:v>0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3</c:v>
                </c:pt>
                <c:pt idx="6">
                  <c:v>1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  <c:pt idx="10">
                  <c:v>2</c:v>
                </c:pt>
                <c:pt idx="11">
                  <c:v>3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1</c:v>
                </c:pt>
                <c:pt idx="16">
                  <c:v>3</c:v>
                </c:pt>
                <c:pt idx="17">
                  <c:v>3</c:v>
                </c:pt>
                <c:pt idx="18">
                  <c:v>2</c:v>
                </c:pt>
                <c:pt idx="19">
                  <c:v>3</c:v>
                </c:pt>
                <c:pt idx="20">
                  <c:v>2</c:v>
                </c:pt>
                <c:pt idx="21">
                  <c:v>2</c:v>
                </c:pt>
                <c:pt idx="22">
                  <c:v>2</c:v>
                </c:pt>
                <c:pt idx="23">
                  <c:v>2</c:v>
                </c:pt>
                <c:pt idx="24">
                  <c:v>4</c:v>
                </c:pt>
                <c:pt idx="25">
                  <c:v>4</c:v>
                </c:pt>
                <c:pt idx="26">
                  <c:v>3</c:v>
                </c:pt>
                <c:pt idx="27">
                  <c:v>4</c:v>
                </c:pt>
                <c:pt idx="28">
                  <c:v>4</c:v>
                </c:pt>
                <c:pt idx="29">
                  <c:v>2</c:v>
                </c:pt>
                <c:pt idx="30">
                  <c:v>4</c:v>
                </c:pt>
                <c:pt idx="31">
                  <c:v>3</c:v>
                </c:pt>
                <c:pt idx="32">
                  <c:v>4</c:v>
                </c:pt>
                <c:pt idx="33">
                  <c:v>2</c:v>
                </c:pt>
                <c:pt idx="34">
                  <c:v>3</c:v>
                </c:pt>
                <c:pt idx="35">
                  <c:v>3</c:v>
                </c:pt>
                <c:pt idx="36">
                  <c:v>4</c:v>
                </c:pt>
                <c:pt idx="37">
                  <c:v>3</c:v>
                </c:pt>
                <c:pt idx="38">
                  <c:v>4</c:v>
                </c:pt>
                <c:pt idx="39">
                  <c:v>3</c:v>
                </c:pt>
                <c:pt idx="40">
                  <c:v>2</c:v>
                </c:pt>
                <c:pt idx="41">
                  <c:v>4</c:v>
                </c:pt>
                <c:pt idx="42">
                  <c:v>4</c:v>
                </c:pt>
                <c:pt idx="4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6520792"/>
        <c:axId val="276520008"/>
      </c:radarChart>
      <c:catAx>
        <c:axId val="276520792"/>
        <c:scaling>
          <c:orientation val="minMax"/>
        </c:scaling>
        <c:delete val="0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276520008"/>
        <c:crosses val="autoZero"/>
        <c:auto val="0"/>
        <c:lblAlgn val="ctr"/>
        <c:lblOffset val="100"/>
        <c:noMultiLvlLbl val="0"/>
      </c:catAx>
      <c:valAx>
        <c:axId val="276520008"/>
        <c:scaling>
          <c:orientation val="minMax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276520792"/>
        <c:crosses val="autoZero"/>
        <c:crossBetween val="between"/>
      </c:valAx>
      <c:spPr>
        <a:solidFill>
          <a:srgbClr val="FFFFFF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80899435891409199"/>
          <c:y val="0.121654274922952"/>
          <c:w val="0.15853860618168999"/>
          <c:h val="0.12618024789312501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Performance</c:v>
          </c:tx>
          <c:spPr>
            <a:gradFill rotWithShape="0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Foglio1!$B$7:$B$45</c:f>
              <c:numCache>
                <c:formatCode>General</c:formatCode>
                <c:ptCount val="39"/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7">
                  <c:v>1</c:v>
                </c:pt>
                <c:pt idx="8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3</c:v>
                </c:pt>
                <c:pt idx="17">
                  <c:v>3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2</c:v>
                </c:pt>
                <c:pt idx="33">
                  <c:v>1</c:v>
                </c:pt>
                <c:pt idx="34">
                  <c:v>1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ser>
          <c:idx val="1"/>
          <c:order val="1"/>
          <c:tx>
            <c:v>Capacity</c:v>
          </c:tx>
          <c:spPr>
            <a:gradFill rotWithShape="0">
              <a:gsLst>
                <a:gs pos="0">
                  <a:srgbClr val="CE3B37"/>
                </a:gs>
                <a:gs pos="20000">
                  <a:srgbClr val="CB3D3A"/>
                </a:gs>
                <a:gs pos="100000">
                  <a:srgbClr val="9B2D2A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Foglio1!$C$7:$C$45</c:f>
              <c:numCache>
                <c:formatCode>General</c:formatCode>
                <c:ptCount val="39"/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7">
                  <c:v>3</c:v>
                </c:pt>
                <c:pt idx="8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2</c:v>
                </c:pt>
                <c:pt idx="13">
                  <c:v>3</c:v>
                </c:pt>
                <c:pt idx="14">
                  <c:v>1</c:v>
                </c:pt>
                <c:pt idx="15">
                  <c:v>3</c:v>
                </c:pt>
                <c:pt idx="16">
                  <c:v>4</c:v>
                </c:pt>
                <c:pt idx="17">
                  <c:v>4</c:v>
                </c:pt>
                <c:pt idx="19">
                  <c:v>0</c:v>
                </c:pt>
                <c:pt idx="20">
                  <c:v>2</c:v>
                </c:pt>
                <c:pt idx="21">
                  <c:v>0</c:v>
                </c:pt>
                <c:pt idx="23">
                  <c:v>1</c:v>
                </c:pt>
                <c:pt idx="24">
                  <c:v>2</c:v>
                </c:pt>
                <c:pt idx="25">
                  <c:v>1</c:v>
                </c:pt>
                <c:pt idx="26">
                  <c:v>1</c:v>
                </c:pt>
                <c:pt idx="27">
                  <c:v>2</c:v>
                </c:pt>
                <c:pt idx="28">
                  <c:v>1</c:v>
                </c:pt>
                <c:pt idx="30">
                  <c:v>2</c:v>
                </c:pt>
                <c:pt idx="31">
                  <c:v>2</c:v>
                </c:pt>
                <c:pt idx="32">
                  <c:v>3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6525496"/>
        <c:axId val="276520400"/>
      </c:barChart>
      <c:catAx>
        <c:axId val="2765254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6520400"/>
        <c:crosses val="autoZero"/>
        <c:auto val="1"/>
        <c:lblAlgn val="ctr"/>
        <c:lblOffset val="100"/>
        <c:noMultiLvlLbl val="0"/>
      </c:catAx>
      <c:valAx>
        <c:axId val="276520400"/>
        <c:scaling>
          <c:orientation val="minMax"/>
        </c:scaling>
        <c:delete val="0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6525496"/>
        <c:crosses val="autoZero"/>
        <c:crossBetween val="between"/>
      </c:valAx>
      <c:spPr>
        <a:solidFill>
          <a:srgbClr val="FFFF00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84905660377358605"/>
          <c:y val="0.466311637906964"/>
          <c:w val="0.13207547169811301"/>
          <c:h val="6.3829787234042507E-2"/>
        </c:manualLayout>
      </c:layout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solidFill>
      <a:srgbClr val="FFFFFF"/>
    </a:solidFill>
    <a:ln w="25400">
      <a:solidFill>
        <a:srgbClr val="993366"/>
      </a:solidFill>
      <a:prstDash val="solid"/>
    </a:ln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t-I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9832030901797699"/>
          <c:y val="2.3678449768247001E-2"/>
          <c:w val="6.4764225226563804E-2"/>
          <c:h val="0.42960769531468201"/>
        </c:manualLayout>
      </c:layout>
      <c:barChart>
        <c:barDir val="bar"/>
        <c:grouping val="clustered"/>
        <c:varyColors val="0"/>
        <c:ser>
          <c:idx val="0"/>
          <c:order val="0"/>
          <c:tx>
            <c:v>Performance</c:v>
          </c:tx>
          <c:spPr>
            <a:gradFill rotWithShape="0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Foglio1!$B$7:$B$45</c:f>
              <c:numCache>
                <c:formatCode>General</c:formatCode>
                <c:ptCount val="39"/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7">
                  <c:v>1</c:v>
                </c:pt>
                <c:pt idx="8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3</c:v>
                </c:pt>
                <c:pt idx="17">
                  <c:v>3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2</c:v>
                </c:pt>
                <c:pt idx="33">
                  <c:v>1</c:v>
                </c:pt>
                <c:pt idx="34">
                  <c:v>1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ser>
          <c:idx val="1"/>
          <c:order val="1"/>
          <c:tx>
            <c:v>Capacity</c:v>
          </c:tx>
          <c:spPr>
            <a:gradFill rotWithShape="0">
              <a:gsLst>
                <a:gs pos="0">
                  <a:srgbClr val="CE3B37"/>
                </a:gs>
                <a:gs pos="20000">
                  <a:srgbClr val="CB3D3A"/>
                </a:gs>
                <a:gs pos="100000">
                  <a:srgbClr val="9B2D2A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Foglio1!$C$7:$C$45</c:f>
              <c:numCache>
                <c:formatCode>General</c:formatCode>
                <c:ptCount val="39"/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7">
                  <c:v>3</c:v>
                </c:pt>
                <c:pt idx="8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2</c:v>
                </c:pt>
                <c:pt idx="13">
                  <c:v>3</c:v>
                </c:pt>
                <c:pt idx="14">
                  <c:v>1</c:v>
                </c:pt>
                <c:pt idx="15">
                  <c:v>3</c:v>
                </c:pt>
                <c:pt idx="16">
                  <c:v>4</c:v>
                </c:pt>
                <c:pt idx="17">
                  <c:v>4</c:v>
                </c:pt>
                <c:pt idx="19">
                  <c:v>0</c:v>
                </c:pt>
                <c:pt idx="20">
                  <c:v>2</c:v>
                </c:pt>
                <c:pt idx="21">
                  <c:v>0</c:v>
                </c:pt>
                <c:pt idx="23">
                  <c:v>1</c:v>
                </c:pt>
                <c:pt idx="24">
                  <c:v>2</c:v>
                </c:pt>
                <c:pt idx="25">
                  <c:v>1</c:v>
                </c:pt>
                <c:pt idx="26">
                  <c:v>1</c:v>
                </c:pt>
                <c:pt idx="27">
                  <c:v>2</c:v>
                </c:pt>
                <c:pt idx="28">
                  <c:v>1</c:v>
                </c:pt>
                <c:pt idx="30">
                  <c:v>2</c:v>
                </c:pt>
                <c:pt idx="31">
                  <c:v>2</c:v>
                </c:pt>
                <c:pt idx="32">
                  <c:v>3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6521184"/>
        <c:axId val="276523928"/>
      </c:barChart>
      <c:catAx>
        <c:axId val="2765211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6523928"/>
        <c:crosses val="autoZero"/>
        <c:auto val="1"/>
        <c:lblAlgn val="ctr"/>
        <c:lblOffset val="100"/>
        <c:noMultiLvlLbl val="0"/>
      </c:catAx>
      <c:valAx>
        <c:axId val="276523928"/>
        <c:scaling>
          <c:orientation val="minMax"/>
        </c:scaling>
        <c:delete val="0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6521184"/>
        <c:crosses val="autoZero"/>
        <c:crossBetween val="between"/>
      </c:valAx>
      <c:spPr>
        <a:solidFill>
          <a:srgbClr val="FFFF00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84905660377358605"/>
          <c:y val="0.466311637906964"/>
          <c:w val="0.13207547169811301"/>
          <c:h val="6.3829787234042507E-2"/>
        </c:manualLayout>
      </c:layout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solidFill>
      <a:srgbClr val="FFFFFF"/>
    </a:solidFill>
    <a:ln w="25400">
      <a:solidFill>
        <a:srgbClr val="993366"/>
      </a:solidFill>
      <a:prstDash val="solid"/>
    </a:ln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t-IT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9832030901797699"/>
          <c:y val="2.3678449768247001E-2"/>
          <c:w val="6.4764225226563804E-2"/>
          <c:h val="0.42960769531468201"/>
        </c:manualLayout>
      </c:layout>
      <c:barChart>
        <c:barDir val="bar"/>
        <c:grouping val="clustered"/>
        <c:varyColors val="0"/>
        <c:ser>
          <c:idx val="0"/>
          <c:order val="0"/>
          <c:tx>
            <c:v>Performance</c:v>
          </c:tx>
          <c:spPr>
            <a:gradFill rotWithShape="0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Foglio1!$B$7:$B$45</c:f>
              <c:numCache>
                <c:formatCode>General</c:formatCode>
                <c:ptCount val="39"/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7">
                  <c:v>1</c:v>
                </c:pt>
                <c:pt idx="8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3</c:v>
                </c:pt>
                <c:pt idx="17">
                  <c:v>3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2</c:v>
                </c:pt>
                <c:pt idx="33">
                  <c:v>1</c:v>
                </c:pt>
                <c:pt idx="34">
                  <c:v>1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ser>
          <c:idx val="1"/>
          <c:order val="1"/>
          <c:tx>
            <c:v>Capacity</c:v>
          </c:tx>
          <c:spPr>
            <a:gradFill rotWithShape="0">
              <a:gsLst>
                <a:gs pos="0">
                  <a:srgbClr val="CE3B37"/>
                </a:gs>
                <a:gs pos="20000">
                  <a:srgbClr val="CB3D3A"/>
                </a:gs>
                <a:gs pos="100000">
                  <a:srgbClr val="9B2D2A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Foglio1!$C$7:$C$45</c:f>
              <c:numCache>
                <c:formatCode>General</c:formatCode>
                <c:ptCount val="39"/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7">
                  <c:v>3</c:v>
                </c:pt>
                <c:pt idx="8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2</c:v>
                </c:pt>
                <c:pt idx="13">
                  <c:v>3</c:v>
                </c:pt>
                <c:pt idx="14">
                  <c:v>1</c:v>
                </c:pt>
                <c:pt idx="15">
                  <c:v>3</c:v>
                </c:pt>
                <c:pt idx="16">
                  <c:v>4</c:v>
                </c:pt>
                <c:pt idx="17">
                  <c:v>4</c:v>
                </c:pt>
                <c:pt idx="19">
                  <c:v>0</c:v>
                </c:pt>
                <c:pt idx="20">
                  <c:v>2</c:v>
                </c:pt>
                <c:pt idx="21">
                  <c:v>0</c:v>
                </c:pt>
                <c:pt idx="23">
                  <c:v>1</c:v>
                </c:pt>
                <c:pt idx="24">
                  <c:v>2</c:v>
                </c:pt>
                <c:pt idx="25">
                  <c:v>1</c:v>
                </c:pt>
                <c:pt idx="26">
                  <c:v>1</c:v>
                </c:pt>
                <c:pt idx="27">
                  <c:v>2</c:v>
                </c:pt>
                <c:pt idx="28">
                  <c:v>1</c:v>
                </c:pt>
                <c:pt idx="30">
                  <c:v>2</c:v>
                </c:pt>
                <c:pt idx="31">
                  <c:v>2</c:v>
                </c:pt>
                <c:pt idx="32">
                  <c:v>3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6521576"/>
        <c:axId val="276524712"/>
      </c:barChart>
      <c:catAx>
        <c:axId val="276521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6524712"/>
        <c:crosses val="autoZero"/>
        <c:auto val="1"/>
        <c:lblAlgn val="ctr"/>
        <c:lblOffset val="100"/>
        <c:noMultiLvlLbl val="0"/>
      </c:catAx>
      <c:valAx>
        <c:axId val="276524712"/>
        <c:scaling>
          <c:orientation val="minMax"/>
        </c:scaling>
        <c:delete val="0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6521576"/>
        <c:crosses val="autoZero"/>
        <c:crossBetween val="between"/>
      </c:valAx>
      <c:spPr>
        <a:solidFill>
          <a:srgbClr val="FFFF00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84905660377358605"/>
          <c:y val="0.466311637906964"/>
          <c:w val="0.13207547169811301"/>
          <c:h val="6.3829787234042507E-2"/>
        </c:manualLayout>
      </c:layout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solidFill>
      <a:srgbClr val="FFFFFF"/>
    </a:solidFill>
    <a:ln w="25400">
      <a:solidFill>
        <a:srgbClr val="993366"/>
      </a:solidFill>
      <a:prstDash val="solid"/>
    </a:ln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t-IT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9832030901797699"/>
          <c:y val="2.3678449768247001E-2"/>
          <c:w val="0.25952622447617801"/>
          <c:h val="0.836123622047244"/>
        </c:manualLayout>
      </c:layout>
      <c:barChart>
        <c:barDir val="bar"/>
        <c:grouping val="clustered"/>
        <c:varyColors val="0"/>
        <c:ser>
          <c:idx val="0"/>
          <c:order val="0"/>
          <c:tx>
            <c:v>Performance</c:v>
          </c:tx>
          <c:spPr>
            <a:gradFill rotWithShape="0">
              <a:gsLst>
                <a:gs pos="0">
                  <a:srgbClr val="3A7CCB"/>
                </a:gs>
                <a:gs pos="20000">
                  <a:srgbClr val="3C7BC7"/>
                </a:gs>
                <a:gs pos="100000">
                  <a:srgbClr val="2C5D98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Foglio1!$B$7:$B$45</c:f>
              <c:numCache>
                <c:formatCode>General</c:formatCode>
                <c:ptCount val="39"/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7">
                  <c:v>1</c:v>
                </c:pt>
                <c:pt idx="8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3</c:v>
                </c:pt>
                <c:pt idx="17">
                  <c:v>3</c:v>
                </c:pt>
                <c:pt idx="19">
                  <c:v>0</c:v>
                </c:pt>
                <c:pt idx="20">
                  <c:v>1</c:v>
                </c:pt>
                <c:pt idx="21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2</c:v>
                </c:pt>
                <c:pt idx="33">
                  <c:v>1</c:v>
                </c:pt>
                <c:pt idx="34">
                  <c:v>1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ser>
          <c:idx val="1"/>
          <c:order val="1"/>
          <c:tx>
            <c:v>Capacity</c:v>
          </c:tx>
          <c:spPr>
            <a:gradFill rotWithShape="0">
              <a:gsLst>
                <a:gs pos="0">
                  <a:srgbClr val="CE3B37"/>
                </a:gs>
                <a:gs pos="20000">
                  <a:srgbClr val="CB3D3A"/>
                </a:gs>
                <a:gs pos="100000">
                  <a:srgbClr val="9B2D2A"/>
                </a:gs>
              </a:gsLst>
              <a:lin ang="5400000"/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Foglio1!$A$7:$A$45</c:f>
              <c:strCache>
                <c:ptCount val="39"/>
                <c:pt idx="0">
                  <c:v>APPRENDIMENTO E APPLICAZIONE DELLE CONOSCENZE</c:v>
                </c:pt>
                <c:pt idx="1">
                  <c:v>d110 Guardare</c:v>
                </c:pt>
                <c:pt idx="2">
                  <c:v>d115 Ascoltare</c:v>
                </c:pt>
                <c:pt idx="3">
                  <c:v>d140 Imparare a leggere</c:v>
                </c:pt>
                <c:pt idx="4">
                  <c:v>d1502 Acquisire abilità nell'uso delle operazioni elementari</c:v>
                </c:pt>
                <c:pt idx="5">
                  <c:v>d1750 Risoluzione di problemi semplici</c:v>
                </c:pt>
                <c:pt idx="6">
                  <c:v>COMPITI E RICHIESTE GENERALI</c:v>
                </c:pt>
                <c:pt idx="7">
                  <c:v>D2102 Intraprendere un compito singolo autonomamente</c:v>
                </c:pt>
                <c:pt idx="8">
                  <c:v>D2200 Eseguire compiti articolati</c:v>
                </c:pt>
                <c:pt idx="9">
                  <c:v>COMUNICAZIONE</c:v>
                </c:pt>
                <c:pt idx="10">
                  <c:v>d310 Comunicare con-ricevere-messaggi verbali</c:v>
                </c:pt>
                <c:pt idx="11">
                  <c:v>d315 Comunicare con-ricevere-messaggi non verbali</c:v>
                </c:pt>
                <c:pt idx="12">
                  <c:v>d330 Parlare</c:v>
                </c:pt>
                <c:pt idx="13">
                  <c:v>d335 produrre messaggi non verbali</c:v>
                </c:pt>
                <c:pt idx="14">
                  <c:v>d3350 Produrre gesti con il corpo</c:v>
                </c:pt>
                <c:pt idx="15">
                  <c:v>d3352 Produrre disagni e fotografie</c:v>
                </c:pt>
                <c:pt idx="16">
                  <c:v>d350 Conversazione</c:v>
                </c:pt>
                <c:pt idx="17">
                  <c:v>d3504 Conversare con molte persone</c:v>
                </c:pt>
                <c:pt idx="18">
                  <c:v>MOBILITA'</c:v>
                </c:pt>
                <c:pt idx="19">
                  <c:v>d430 Sollevare e trasportare oggetti</c:v>
                </c:pt>
                <c:pt idx="20">
                  <c:v>d4402 Manipolare</c:v>
                </c:pt>
                <c:pt idx="21">
                  <c:v>d450 Camminare</c:v>
                </c:pt>
                <c:pt idx="22">
                  <c:v>CURA DELLA PROPRIA PERSONA</c:v>
                </c:pt>
                <c:pt idx="23">
                  <c:v>d510 Lavarsi</c:v>
                </c:pt>
                <c:pt idx="24">
                  <c:v>d5400 Mettersi indumenti</c:v>
                </c:pt>
                <c:pt idx="25">
                  <c:v>d5401 Togliersi indumenti</c:v>
                </c:pt>
                <c:pt idx="26">
                  <c:v>d560 Bere</c:v>
                </c:pt>
                <c:pt idx="27">
                  <c:v>d570 Prendersi cura della propria salute</c:v>
                </c:pt>
                <c:pt idx="28">
                  <c:v>d571 Badare alla propria sicurezza</c:v>
                </c:pt>
                <c:pt idx="29">
                  <c:v>INTERAZIONI E  RELAZIONI INTERPERSONALI</c:v>
                </c:pt>
                <c:pt idx="30">
                  <c:v>d710 Interazioni interpersonali semplici</c:v>
                </c:pt>
                <c:pt idx="31">
                  <c:v>d7102 Tolleranza nelle relazioni</c:v>
                </c:pt>
                <c:pt idx="32">
                  <c:v>d720 Interazioni interpersonali complesse</c:v>
                </c:pt>
                <c:pt idx="33">
                  <c:v>d730 Entrare in relazione con coetanei</c:v>
                </c:pt>
                <c:pt idx="34">
                  <c:v>d740 Relazioni formali</c:v>
                </c:pt>
                <c:pt idx="35">
                  <c:v>d750 Relazioni sociali informali</c:v>
                </c:pt>
                <c:pt idx="36">
                  <c:v>d7500 Relazioni informali con amici</c:v>
                </c:pt>
                <c:pt idx="37">
                  <c:v>d760 Relazioni familiari</c:v>
                </c:pt>
                <c:pt idx="38">
                  <c:v>d770 relazioni intime</c:v>
                </c:pt>
              </c:strCache>
            </c:strRef>
          </c:cat>
          <c:val>
            <c:numRef>
              <c:f>Foglio1!$C$7:$C$45</c:f>
              <c:numCache>
                <c:formatCode>General</c:formatCode>
                <c:ptCount val="39"/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7">
                  <c:v>3</c:v>
                </c:pt>
                <c:pt idx="8">
                  <c:v>3</c:v>
                </c:pt>
                <c:pt idx="10">
                  <c:v>0</c:v>
                </c:pt>
                <c:pt idx="11">
                  <c:v>0</c:v>
                </c:pt>
                <c:pt idx="12">
                  <c:v>2</c:v>
                </c:pt>
                <c:pt idx="13">
                  <c:v>3</c:v>
                </c:pt>
                <c:pt idx="14">
                  <c:v>1</c:v>
                </c:pt>
                <c:pt idx="15">
                  <c:v>3</c:v>
                </c:pt>
                <c:pt idx="16">
                  <c:v>4</c:v>
                </c:pt>
                <c:pt idx="17">
                  <c:v>4</c:v>
                </c:pt>
                <c:pt idx="19">
                  <c:v>0</c:v>
                </c:pt>
                <c:pt idx="20">
                  <c:v>2</c:v>
                </c:pt>
                <c:pt idx="21">
                  <c:v>0</c:v>
                </c:pt>
                <c:pt idx="23">
                  <c:v>1</c:v>
                </c:pt>
                <c:pt idx="24">
                  <c:v>2</c:v>
                </c:pt>
                <c:pt idx="25">
                  <c:v>1</c:v>
                </c:pt>
                <c:pt idx="26">
                  <c:v>1</c:v>
                </c:pt>
                <c:pt idx="27">
                  <c:v>2</c:v>
                </c:pt>
                <c:pt idx="28">
                  <c:v>1</c:v>
                </c:pt>
                <c:pt idx="30">
                  <c:v>2</c:v>
                </c:pt>
                <c:pt idx="31">
                  <c:v>2</c:v>
                </c:pt>
                <c:pt idx="32">
                  <c:v>3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6524320"/>
        <c:axId val="277718456"/>
      </c:barChart>
      <c:catAx>
        <c:axId val="2765243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7718456"/>
        <c:crosses val="autoZero"/>
        <c:auto val="1"/>
        <c:lblAlgn val="ctr"/>
        <c:lblOffset val="100"/>
        <c:noMultiLvlLbl val="0"/>
      </c:catAx>
      <c:valAx>
        <c:axId val="277718456"/>
        <c:scaling>
          <c:orientation val="minMax"/>
        </c:scaling>
        <c:delete val="0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crossAx val="276524320"/>
        <c:crosses val="autoZero"/>
        <c:crossBetween val="between"/>
      </c:valAx>
      <c:spPr>
        <a:solidFill>
          <a:srgbClr val="FFFF00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84905660377358605"/>
          <c:y val="0.466311637906964"/>
          <c:w val="0.13207547169811301"/>
          <c:h val="6.3829787234042507E-2"/>
        </c:manualLayout>
      </c:layout>
      <c:overlay val="0"/>
      <c:spPr>
        <a:noFill/>
        <a:ln w="25400">
          <a:noFill/>
        </a:ln>
      </c:spPr>
    </c:legend>
    <c:plotVisOnly val="1"/>
    <c:dispBlanksAs val="gap"/>
    <c:showDLblsOverMax val="0"/>
  </c:chart>
  <c:spPr>
    <a:solidFill>
      <a:srgbClr val="FFFFFF"/>
    </a:solidFill>
    <a:ln w="25400">
      <a:solidFill>
        <a:srgbClr val="993366"/>
      </a:solidFill>
      <a:prstDash val="solid"/>
    </a:ln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t-IT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7B4421-C858-40B7-9546-2C9C2FAC2BFD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77F79072-0109-412F-A836-D4E807EEF5ED}">
      <dgm:prSet phldrT="[Testo]"/>
      <dgm:spPr/>
      <dgm:t>
        <a:bodyPr/>
        <a:lstStyle/>
        <a:p>
          <a:r>
            <a:rPr lang="it-IT" dirty="0" smtClean="0"/>
            <a:t>BENESSERE EMOZIONALE </a:t>
          </a:r>
          <a:endParaRPr lang="it-IT" dirty="0"/>
        </a:p>
      </dgm:t>
    </dgm:pt>
    <dgm:pt modelId="{A7DE76BB-2C64-4B8C-9A2E-2E250AD1179F}" type="parTrans" cxnId="{4C7E15A0-4A1E-4968-B7EE-6D273D680661}">
      <dgm:prSet/>
      <dgm:spPr/>
      <dgm:t>
        <a:bodyPr/>
        <a:lstStyle/>
        <a:p>
          <a:endParaRPr lang="it-IT"/>
        </a:p>
      </dgm:t>
    </dgm:pt>
    <dgm:pt modelId="{D4DD7C96-9723-4485-8968-4B9855FA5CD0}" type="sibTrans" cxnId="{4C7E15A0-4A1E-4968-B7EE-6D273D680661}">
      <dgm:prSet/>
      <dgm:spPr/>
      <dgm:t>
        <a:bodyPr/>
        <a:lstStyle/>
        <a:p>
          <a:endParaRPr lang="it-IT"/>
        </a:p>
      </dgm:t>
    </dgm:pt>
    <dgm:pt modelId="{39A072B7-C7DC-4218-8210-26D020BF187C}">
      <dgm:prSet phldrT="[Testo]"/>
      <dgm:spPr/>
      <dgm:t>
        <a:bodyPr/>
        <a:lstStyle/>
        <a:p>
          <a:r>
            <a:rPr lang="it-IT" dirty="0" smtClean="0"/>
            <a:t>RELAZIONI INTERPERSONALI </a:t>
          </a:r>
          <a:endParaRPr lang="it-IT" dirty="0"/>
        </a:p>
      </dgm:t>
    </dgm:pt>
    <dgm:pt modelId="{DC30CA43-70B7-4CFA-B72D-CE62245CF745}" type="parTrans" cxnId="{6EA7AF89-53F4-4BD7-AC27-020C2D84417B}">
      <dgm:prSet/>
      <dgm:spPr/>
      <dgm:t>
        <a:bodyPr/>
        <a:lstStyle/>
        <a:p>
          <a:endParaRPr lang="it-IT"/>
        </a:p>
      </dgm:t>
    </dgm:pt>
    <dgm:pt modelId="{8D597D44-231D-40EC-BABA-9DF1FD8EC237}" type="sibTrans" cxnId="{6EA7AF89-53F4-4BD7-AC27-020C2D84417B}">
      <dgm:prSet/>
      <dgm:spPr/>
      <dgm:t>
        <a:bodyPr/>
        <a:lstStyle/>
        <a:p>
          <a:endParaRPr lang="it-IT"/>
        </a:p>
      </dgm:t>
    </dgm:pt>
    <dgm:pt modelId="{A51F29D2-0F03-4896-A7C9-55A2F80FEDF1}">
      <dgm:prSet phldrT="[Testo]"/>
      <dgm:spPr/>
      <dgm:t>
        <a:bodyPr/>
        <a:lstStyle/>
        <a:p>
          <a:r>
            <a:rPr lang="it-IT" dirty="0" smtClean="0"/>
            <a:t>BENESSERE MATERIALE </a:t>
          </a:r>
          <a:endParaRPr lang="it-IT" dirty="0"/>
        </a:p>
      </dgm:t>
    </dgm:pt>
    <dgm:pt modelId="{01BDD94A-AFA3-4B3C-8F9F-A63875EA2642}" type="parTrans" cxnId="{917E958C-73D6-4D9E-B03A-D6A6577EA455}">
      <dgm:prSet/>
      <dgm:spPr/>
      <dgm:t>
        <a:bodyPr/>
        <a:lstStyle/>
        <a:p>
          <a:endParaRPr lang="it-IT"/>
        </a:p>
      </dgm:t>
    </dgm:pt>
    <dgm:pt modelId="{5261D1CA-ED3D-41EF-BF21-5A2473E8DCDF}" type="sibTrans" cxnId="{917E958C-73D6-4D9E-B03A-D6A6577EA455}">
      <dgm:prSet/>
      <dgm:spPr/>
      <dgm:t>
        <a:bodyPr/>
        <a:lstStyle/>
        <a:p>
          <a:endParaRPr lang="it-IT"/>
        </a:p>
      </dgm:t>
    </dgm:pt>
    <dgm:pt modelId="{8957255E-FA84-4FED-8C02-457B7ECD9EEA}">
      <dgm:prSet/>
      <dgm:spPr/>
      <dgm:t>
        <a:bodyPr/>
        <a:lstStyle/>
        <a:p>
          <a:r>
            <a:rPr lang="it-IT" dirty="0" smtClean="0"/>
            <a:t>SVILUPPO PERSONALE </a:t>
          </a:r>
          <a:endParaRPr lang="it-IT" dirty="0"/>
        </a:p>
      </dgm:t>
    </dgm:pt>
    <dgm:pt modelId="{A51AA6AB-61ED-466E-B376-31CDF052E40C}" type="parTrans" cxnId="{803D96DB-D4E5-4F21-BEE4-1519EA06777C}">
      <dgm:prSet/>
      <dgm:spPr/>
      <dgm:t>
        <a:bodyPr/>
        <a:lstStyle/>
        <a:p>
          <a:endParaRPr lang="it-IT"/>
        </a:p>
      </dgm:t>
    </dgm:pt>
    <dgm:pt modelId="{19969D6C-FFDB-4F39-B637-E5635BA9D87D}" type="sibTrans" cxnId="{803D96DB-D4E5-4F21-BEE4-1519EA06777C}">
      <dgm:prSet/>
      <dgm:spPr/>
      <dgm:t>
        <a:bodyPr/>
        <a:lstStyle/>
        <a:p>
          <a:endParaRPr lang="it-IT"/>
        </a:p>
      </dgm:t>
    </dgm:pt>
    <dgm:pt modelId="{F8F4894E-8D11-47F3-A658-40EB01AB30D0}">
      <dgm:prSet/>
      <dgm:spPr/>
      <dgm:t>
        <a:bodyPr/>
        <a:lstStyle/>
        <a:p>
          <a:r>
            <a:rPr lang="it-IT" dirty="0" smtClean="0"/>
            <a:t>BENESSERE FISICO </a:t>
          </a:r>
          <a:endParaRPr lang="it-IT" dirty="0"/>
        </a:p>
      </dgm:t>
    </dgm:pt>
    <dgm:pt modelId="{9EB73395-E6E3-4933-85A3-2AF1DB94A8BD}" type="parTrans" cxnId="{78C7C33A-D7AC-45A6-9280-D93B98B3ACFF}">
      <dgm:prSet/>
      <dgm:spPr/>
      <dgm:t>
        <a:bodyPr/>
        <a:lstStyle/>
        <a:p>
          <a:endParaRPr lang="it-IT"/>
        </a:p>
      </dgm:t>
    </dgm:pt>
    <dgm:pt modelId="{D3D8DA8A-F47E-4658-B5DD-54E15FE68879}" type="sibTrans" cxnId="{78C7C33A-D7AC-45A6-9280-D93B98B3ACFF}">
      <dgm:prSet/>
      <dgm:spPr/>
      <dgm:t>
        <a:bodyPr/>
        <a:lstStyle/>
        <a:p>
          <a:endParaRPr lang="it-IT"/>
        </a:p>
      </dgm:t>
    </dgm:pt>
    <dgm:pt modelId="{9927B037-EF66-48CC-BFD6-8CAEEE805916}">
      <dgm:prSet/>
      <dgm:spPr/>
      <dgm:t>
        <a:bodyPr/>
        <a:lstStyle/>
        <a:p>
          <a:r>
            <a:rPr lang="it-IT" dirty="0" smtClean="0"/>
            <a:t>INCLUSIONE SOCIALE </a:t>
          </a:r>
          <a:endParaRPr lang="it-IT" dirty="0"/>
        </a:p>
      </dgm:t>
    </dgm:pt>
    <dgm:pt modelId="{AD0A2702-13BA-484D-8114-9F0E5E88F227}" type="parTrans" cxnId="{0F722F2D-78A8-45B8-9F65-FCE3F95DA2E9}">
      <dgm:prSet/>
      <dgm:spPr/>
      <dgm:t>
        <a:bodyPr/>
        <a:lstStyle/>
        <a:p>
          <a:endParaRPr lang="it-IT"/>
        </a:p>
      </dgm:t>
    </dgm:pt>
    <dgm:pt modelId="{B1298929-0033-41E2-BF2E-B50FDB1EBBA5}" type="sibTrans" cxnId="{0F722F2D-78A8-45B8-9F65-FCE3F95DA2E9}">
      <dgm:prSet/>
      <dgm:spPr/>
      <dgm:t>
        <a:bodyPr/>
        <a:lstStyle/>
        <a:p>
          <a:endParaRPr lang="it-IT"/>
        </a:p>
      </dgm:t>
    </dgm:pt>
    <dgm:pt modelId="{3552273F-EAEF-45CB-BFB3-BAA925766E0E}">
      <dgm:prSet/>
      <dgm:spPr/>
      <dgm:t>
        <a:bodyPr/>
        <a:lstStyle/>
        <a:p>
          <a:r>
            <a:rPr lang="it-IT" dirty="0" smtClean="0"/>
            <a:t>DIRITTI ED EMPOWERMENT </a:t>
          </a:r>
          <a:endParaRPr lang="it-IT" dirty="0"/>
        </a:p>
      </dgm:t>
    </dgm:pt>
    <dgm:pt modelId="{3D3102C6-1A3A-44C8-8B7C-F02BE4448C79}" type="parTrans" cxnId="{05BE28BF-9DD0-4AF0-A77C-26C07AFEF01C}">
      <dgm:prSet/>
      <dgm:spPr/>
      <dgm:t>
        <a:bodyPr/>
        <a:lstStyle/>
        <a:p>
          <a:endParaRPr lang="it-IT"/>
        </a:p>
      </dgm:t>
    </dgm:pt>
    <dgm:pt modelId="{0124EFED-E763-4BC6-A0DA-9E497D99BF13}" type="sibTrans" cxnId="{05BE28BF-9DD0-4AF0-A77C-26C07AFEF01C}">
      <dgm:prSet/>
      <dgm:spPr/>
      <dgm:t>
        <a:bodyPr/>
        <a:lstStyle/>
        <a:p>
          <a:endParaRPr lang="it-IT"/>
        </a:p>
      </dgm:t>
    </dgm:pt>
    <dgm:pt modelId="{245DC269-0062-4C54-9034-0702216C09C5}">
      <dgm:prSet/>
      <dgm:spPr/>
      <dgm:t>
        <a:bodyPr/>
        <a:lstStyle/>
        <a:p>
          <a:r>
            <a:rPr lang="it-IT" dirty="0"/>
            <a:t>AUTODETERMINAZIONE </a:t>
          </a:r>
        </a:p>
      </dgm:t>
    </dgm:pt>
    <dgm:pt modelId="{817463FA-97B2-4160-A566-D22F630D8537}" type="parTrans" cxnId="{E9369ED0-84F4-4CF1-A310-B20AE9B03F16}">
      <dgm:prSet/>
      <dgm:spPr/>
      <dgm:t>
        <a:bodyPr/>
        <a:lstStyle/>
        <a:p>
          <a:endParaRPr lang="it-IT"/>
        </a:p>
      </dgm:t>
    </dgm:pt>
    <dgm:pt modelId="{3F18E3DC-C7A9-4CAF-B182-D54FA0769FBA}" type="sibTrans" cxnId="{E9369ED0-84F4-4CF1-A310-B20AE9B03F16}">
      <dgm:prSet/>
      <dgm:spPr/>
      <dgm:t>
        <a:bodyPr/>
        <a:lstStyle/>
        <a:p>
          <a:endParaRPr lang="it-IT"/>
        </a:p>
      </dgm:t>
    </dgm:pt>
    <dgm:pt modelId="{ECE70249-4272-4F80-B164-E872068AE26C}" type="pres">
      <dgm:prSet presAssocID="{5B7B4421-C858-40B7-9546-2C9C2FAC2BF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9D18B84B-C307-4F06-B8F5-A4E8D9429178}" type="pres">
      <dgm:prSet presAssocID="{77F79072-0109-412F-A836-D4E807EEF5ED}" presName="comp" presStyleCnt="0"/>
      <dgm:spPr/>
    </dgm:pt>
    <dgm:pt modelId="{F494D41C-3BCF-42E7-A110-0DBEA1CB9D81}" type="pres">
      <dgm:prSet presAssocID="{77F79072-0109-412F-A836-D4E807EEF5ED}" presName="box" presStyleLbl="node1" presStyleIdx="0" presStyleCnt="8"/>
      <dgm:spPr/>
      <dgm:t>
        <a:bodyPr/>
        <a:lstStyle/>
        <a:p>
          <a:endParaRPr lang="it-IT"/>
        </a:p>
      </dgm:t>
    </dgm:pt>
    <dgm:pt modelId="{BFCE805D-2815-4CA3-8578-F8E18B48FF55}" type="pres">
      <dgm:prSet presAssocID="{77F79072-0109-412F-A836-D4E807EEF5ED}" presName="img" presStyleLbl="fgImgPlace1" presStyleIdx="0" presStyleCnt="8" custScaleY="125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DB4BB00-60D0-48E5-90B0-2A418B9DD661}" type="pres">
      <dgm:prSet presAssocID="{77F79072-0109-412F-A836-D4E807EEF5ED}" presName="text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B7912A6-1C5A-4A4F-9526-CD3A36AB68DA}" type="pres">
      <dgm:prSet presAssocID="{D4DD7C96-9723-4485-8968-4B9855FA5CD0}" presName="spacer" presStyleCnt="0"/>
      <dgm:spPr/>
    </dgm:pt>
    <dgm:pt modelId="{16680AE1-424A-4B7B-92D4-CB09E72569C2}" type="pres">
      <dgm:prSet presAssocID="{39A072B7-C7DC-4218-8210-26D020BF187C}" presName="comp" presStyleCnt="0"/>
      <dgm:spPr/>
    </dgm:pt>
    <dgm:pt modelId="{1455CF25-6707-4ADB-8A51-FC9AC444604B}" type="pres">
      <dgm:prSet presAssocID="{39A072B7-C7DC-4218-8210-26D020BF187C}" presName="box" presStyleLbl="node1" presStyleIdx="1" presStyleCnt="8"/>
      <dgm:spPr/>
      <dgm:t>
        <a:bodyPr/>
        <a:lstStyle/>
        <a:p>
          <a:endParaRPr lang="it-IT"/>
        </a:p>
      </dgm:t>
    </dgm:pt>
    <dgm:pt modelId="{6C8523D1-F673-4237-96A3-2EBD7AD16D50}" type="pres">
      <dgm:prSet presAssocID="{39A072B7-C7DC-4218-8210-26D020BF187C}" presName="img" presStyleLbl="fgImgPlace1" presStyleIdx="1" presStyleCnt="8" custScaleY="12941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2E2F488-8ED2-4E93-BB6B-128BF9B0168D}" type="pres">
      <dgm:prSet presAssocID="{39A072B7-C7DC-4218-8210-26D020BF187C}" presName="text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8C4A2D3-210F-4557-97CA-6B27B4DBBEA5}" type="pres">
      <dgm:prSet presAssocID="{8D597D44-231D-40EC-BABA-9DF1FD8EC237}" presName="spacer" presStyleCnt="0"/>
      <dgm:spPr/>
    </dgm:pt>
    <dgm:pt modelId="{80438937-C70B-4B15-8D0F-67FB097272ED}" type="pres">
      <dgm:prSet presAssocID="{A51F29D2-0F03-4896-A7C9-55A2F80FEDF1}" presName="comp" presStyleCnt="0"/>
      <dgm:spPr/>
    </dgm:pt>
    <dgm:pt modelId="{1A2865D8-E10E-40EC-8BCD-BA63515A3F5A}" type="pres">
      <dgm:prSet presAssocID="{A51F29D2-0F03-4896-A7C9-55A2F80FEDF1}" presName="box" presStyleLbl="node1" presStyleIdx="2" presStyleCnt="8"/>
      <dgm:spPr/>
      <dgm:t>
        <a:bodyPr/>
        <a:lstStyle/>
        <a:p>
          <a:endParaRPr lang="it-IT"/>
        </a:p>
      </dgm:t>
    </dgm:pt>
    <dgm:pt modelId="{8691583C-6C32-4B06-84E5-88B31070F406}" type="pres">
      <dgm:prSet presAssocID="{A51F29D2-0F03-4896-A7C9-55A2F80FEDF1}" presName="img" presStyleLbl="fgImgPlace1" presStyleIdx="2" presStyleCnt="8" custScaleY="14338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99F4DA9-CFF8-4677-9A55-00BE23AF4941}" type="pres">
      <dgm:prSet presAssocID="{A51F29D2-0F03-4896-A7C9-55A2F80FEDF1}" presName="text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1FA1458-66B8-464A-BEA0-E5FA1571C4B6}" type="pres">
      <dgm:prSet presAssocID="{5261D1CA-ED3D-41EF-BF21-5A2473E8DCDF}" presName="spacer" presStyleCnt="0"/>
      <dgm:spPr/>
    </dgm:pt>
    <dgm:pt modelId="{5E72E885-B8D1-4AA5-943F-9144644D487F}" type="pres">
      <dgm:prSet presAssocID="{8957255E-FA84-4FED-8C02-457B7ECD9EEA}" presName="comp" presStyleCnt="0"/>
      <dgm:spPr/>
    </dgm:pt>
    <dgm:pt modelId="{82FFD809-13D7-408F-B78E-BE8F6B093004}" type="pres">
      <dgm:prSet presAssocID="{8957255E-FA84-4FED-8C02-457B7ECD9EEA}" presName="box" presStyleLbl="node1" presStyleIdx="3" presStyleCnt="8"/>
      <dgm:spPr/>
      <dgm:t>
        <a:bodyPr/>
        <a:lstStyle/>
        <a:p>
          <a:endParaRPr lang="it-IT"/>
        </a:p>
      </dgm:t>
    </dgm:pt>
    <dgm:pt modelId="{C068CFF7-2592-4555-84F9-FEDA92B5E0CB}" type="pres">
      <dgm:prSet presAssocID="{8957255E-FA84-4FED-8C02-457B7ECD9EEA}" presName="img" presStyleLbl="fgImgPlace1" presStyleIdx="3" presStyleCnt="8" custScaleY="14515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2E5250D9-64B7-41F9-91B6-B4F11C97962C}" type="pres">
      <dgm:prSet presAssocID="{8957255E-FA84-4FED-8C02-457B7ECD9EEA}" presName="text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2EB5EF-B3F2-4771-A67D-C9BA0B905CDA}" type="pres">
      <dgm:prSet presAssocID="{19969D6C-FFDB-4F39-B637-E5635BA9D87D}" presName="spacer" presStyleCnt="0"/>
      <dgm:spPr/>
    </dgm:pt>
    <dgm:pt modelId="{853B9258-68D3-4D37-A92F-9298B1771C17}" type="pres">
      <dgm:prSet presAssocID="{F8F4894E-8D11-47F3-A658-40EB01AB30D0}" presName="comp" presStyleCnt="0"/>
      <dgm:spPr/>
    </dgm:pt>
    <dgm:pt modelId="{312F6CF3-C8D8-46AA-9EDF-5D6E80D5080F}" type="pres">
      <dgm:prSet presAssocID="{F8F4894E-8D11-47F3-A658-40EB01AB30D0}" presName="box" presStyleLbl="node1" presStyleIdx="4" presStyleCnt="8"/>
      <dgm:spPr/>
      <dgm:t>
        <a:bodyPr/>
        <a:lstStyle/>
        <a:p>
          <a:endParaRPr lang="it-IT"/>
        </a:p>
      </dgm:t>
    </dgm:pt>
    <dgm:pt modelId="{4C4413A8-C597-422C-AFA9-18514489F435}" type="pres">
      <dgm:prSet presAssocID="{F8F4894E-8D11-47F3-A658-40EB01AB30D0}" presName="img" presStyleLbl="fgImgPlace1" presStyleIdx="4" presStyleCnt="8" custScaleY="16782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C1FC3361-4A1B-4CA9-B6A5-00550391F5F2}" type="pres">
      <dgm:prSet presAssocID="{F8F4894E-8D11-47F3-A658-40EB01AB30D0}" presName="text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DEFD09F-0A83-4A22-9C4C-9D9BF251A163}" type="pres">
      <dgm:prSet presAssocID="{D3D8DA8A-F47E-4658-B5DD-54E15FE68879}" presName="spacer" presStyleCnt="0"/>
      <dgm:spPr/>
    </dgm:pt>
    <dgm:pt modelId="{3ECECEC2-ABF8-42EA-B78D-FEADAA34CBDA}" type="pres">
      <dgm:prSet presAssocID="{9927B037-EF66-48CC-BFD6-8CAEEE805916}" presName="comp" presStyleCnt="0"/>
      <dgm:spPr/>
    </dgm:pt>
    <dgm:pt modelId="{91455363-7E7B-46E0-8EBE-635CA5FC831A}" type="pres">
      <dgm:prSet presAssocID="{9927B037-EF66-48CC-BFD6-8CAEEE805916}" presName="box" presStyleLbl="node1" presStyleIdx="5" presStyleCnt="8"/>
      <dgm:spPr/>
      <dgm:t>
        <a:bodyPr/>
        <a:lstStyle/>
        <a:p>
          <a:endParaRPr lang="it-IT"/>
        </a:p>
      </dgm:t>
    </dgm:pt>
    <dgm:pt modelId="{E5559794-CB5C-4AD8-8DE8-CB1181C53D2A}" type="pres">
      <dgm:prSet presAssocID="{9927B037-EF66-48CC-BFD6-8CAEEE805916}" presName="img" presStyleLbl="fgImgPlace1" presStyleIdx="5" presStyleCnt="8" custScaleY="199258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C5BB0558-F793-479D-BF1F-E40D0D21091C}" type="pres">
      <dgm:prSet presAssocID="{9927B037-EF66-48CC-BFD6-8CAEEE805916}" presName="text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18594B7-89FF-4565-9647-8D71A4A1365C}" type="pres">
      <dgm:prSet presAssocID="{B1298929-0033-41E2-BF2E-B50FDB1EBBA5}" presName="spacer" presStyleCnt="0"/>
      <dgm:spPr/>
    </dgm:pt>
    <dgm:pt modelId="{7806A8A6-B90B-4B38-A1C0-10C77DB4DF4A}" type="pres">
      <dgm:prSet presAssocID="{3552273F-EAEF-45CB-BFB3-BAA925766E0E}" presName="comp" presStyleCnt="0"/>
      <dgm:spPr/>
    </dgm:pt>
    <dgm:pt modelId="{211BFF9F-6B22-4BF5-B815-B240AD5B2418}" type="pres">
      <dgm:prSet presAssocID="{3552273F-EAEF-45CB-BFB3-BAA925766E0E}" presName="box" presStyleLbl="node1" presStyleIdx="6" presStyleCnt="8"/>
      <dgm:spPr/>
      <dgm:t>
        <a:bodyPr/>
        <a:lstStyle/>
        <a:p>
          <a:endParaRPr lang="it-IT"/>
        </a:p>
      </dgm:t>
    </dgm:pt>
    <dgm:pt modelId="{E10E4FA4-0E03-4DC4-AB2A-B3619895BDD7}" type="pres">
      <dgm:prSet presAssocID="{3552273F-EAEF-45CB-BFB3-BAA925766E0E}" presName="img" presStyleLbl="fgImgPlace1" presStyleIdx="6" presStyleCnt="8" custScaleY="181434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95F4EDAA-FBCB-4327-8D40-A4409899FA3E}" type="pres">
      <dgm:prSet presAssocID="{3552273F-EAEF-45CB-BFB3-BAA925766E0E}" presName="text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623336-8711-4FF0-82F6-A258F6C279E1}" type="pres">
      <dgm:prSet presAssocID="{0124EFED-E763-4BC6-A0DA-9E497D99BF13}" presName="spacer" presStyleCnt="0"/>
      <dgm:spPr/>
    </dgm:pt>
    <dgm:pt modelId="{5FBF392D-B3C6-407C-814B-7751ACCFA400}" type="pres">
      <dgm:prSet presAssocID="{245DC269-0062-4C54-9034-0702216C09C5}" presName="comp" presStyleCnt="0"/>
      <dgm:spPr/>
    </dgm:pt>
    <dgm:pt modelId="{DAEA9152-24E0-4F5A-88A1-FEFFAAA8FF27}" type="pres">
      <dgm:prSet presAssocID="{245DC269-0062-4C54-9034-0702216C09C5}" presName="box" presStyleLbl="node1" presStyleIdx="7" presStyleCnt="8"/>
      <dgm:spPr/>
      <dgm:t>
        <a:bodyPr/>
        <a:lstStyle/>
        <a:p>
          <a:endParaRPr lang="it-IT"/>
        </a:p>
      </dgm:t>
    </dgm:pt>
    <dgm:pt modelId="{4A4814E9-3C10-46D0-9CA9-8BD12540E92A}" type="pres">
      <dgm:prSet presAssocID="{245DC269-0062-4C54-9034-0702216C09C5}" presName="img" presStyleLbl="fgImgPlace1" presStyleIdx="7" presStyleCnt="8" custScaleY="177974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494254FF-8134-4015-9C16-6CA466A72B03}" type="pres">
      <dgm:prSet presAssocID="{245DC269-0062-4C54-9034-0702216C09C5}" presName="text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6FE0563-D4D7-495B-9BDD-71415F5E84E6}" type="presOf" srcId="{39A072B7-C7DC-4218-8210-26D020BF187C}" destId="{1455CF25-6707-4ADB-8A51-FC9AC444604B}" srcOrd="0" destOrd="0" presId="urn:microsoft.com/office/officeart/2005/8/layout/vList4#2"/>
    <dgm:cxn modelId="{C0CA4522-275D-4FC7-9548-9959B8F5D0CF}" type="presOf" srcId="{A51F29D2-0F03-4896-A7C9-55A2F80FEDF1}" destId="{699F4DA9-CFF8-4677-9A55-00BE23AF4941}" srcOrd="1" destOrd="0" presId="urn:microsoft.com/office/officeart/2005/8/layout/vList4#2"/>
    <dgm:cxn modelId="{591886EA-13AE-40EC-B826-988B7FB508AC}" type="presOf" srcId="{8957255E-FA84-4FED-8C02-457B7ECD9EEA}" destId="{2E5250D9-64B7-41F9-91B6-B4F11C97962C}" srcOrd="1" destOrd="0" presId="urn:microsoft.com/office/officeart/2005/8/layout/vList4#2"/>
    <dgm:cxn modelId="{E9369ED0-84F4-4CF1-A310-B20AE9B03F16}" srcId="{5B7B4421-C858-40B7-9546-2C9C2FAC2BFD}" destId="{245DC269-0062-4C54-9034-0702216C09C5}" srcOrd="7" destOrd="0" parTransId="{817463FA-97B2-4160-A566-D22F630D8537}" sibTransId="{3F18E3DC-C7A9-4CAF-B182-D54FA0769FBA}"/>
    <dgm:cxn modelId="{0F722F2D-78A8-45B8-9F65-FCE3F95DA2E9}" srcId="{5B7B4421-C858-40B7-9546-2C9C2FAC2BFD}" destId="{9927B037-EF66-48CC-BFD6-8CAEEE805916}" srcOrd="5" destOrd="0" parTransId="{AD0A2702-13BA-484D-8114-9F0E5E88F227}" sibTransId="{B1298929-0033-41E2-BF2E-B50FDB1EBBA5}"/>
    <dgm:cxn modelId="{08F59DB3-60B5-47B5-8C9E-81492399ABBE}" type="presOf" srcId="{245DC269-0062-4C54-9034-0702216C09C5}" destId="{DAEA9152-24E0-4F5A-88A1-FEFFAAA8FF27}" srcOrd="0" destOrd="0" presId="urn:microsoft.com/office/officeart/2005/8/layout/vList4#2"/>
    <dgm:cxn modelId="{89B8779F-CF13-41D1-8717-FE7B6224A4A9}" type="presOf" srcId="{77F79072-0109-412F-A836-D4E807EEF5ED}" destId="{F494D41C-3BCF-42E7-A110-0DBEA1CB9D81}" srcOrd="0" destOrd="0" presId="urn:microsoft.com/office/officeart/2005/8/layout/vList4#2"/>
    <dgm:cxn modelId="{E3C3C729-97DE-4741-8E08-9411E8CA1755}" type="presOf" srcId="{245DC269-0062-4C54-9034-0702216C09C5}" destId="{494254FF-8134-4015-9C16-6CA466A72B03}" srcOrd="1" destOrd="0" presId="urn:microsoft.com/office/officeart/2005/8/layout/vList4#2"/>
    <dgm:cxn modelId="{2FCA4AD8-991C-41B5-93FC-98A65CF3BB7B}" type="presOf" srcId="{A51F29D2-0F03-4896-A7C9-55A2F80FEDF1}" destId="{1A2865D8-E10E-40EC-8BCD-BA63515A3F5A}" srcOrd="0" destOrd="0" presId="urn:microsoft.com/office/officeart/2005/8/layout/vList4#2"/>
    <dgm:cxn modelId="{05BE28BF-9DD0-4AF0-A77C-26C07AFEF01C}" srcId="{5B7B4421-C858-40B7-9546-2C9C2FAC2BFD}" destId="{3552273F-EAEF-45CB-BFB3-BAA925766E0E}" srcOrd="6" destOrd="0" parTransId="{3D3102C6-1A3A-44C8-8B7C-F02BE4448C79}" sibTransId="{0124EFED-E763-4BC6-A0DA-9E497D99BF13}"/>
    <dgm:cxn modelId="{4C7E15A0-4A1E-4968-B7EE-6D273D680661}" srcId="{5B7B4421-C858-40B7-9546-2C9C2FAC2BFD}" destId="{77F79072-0109-412F-A836-D4E807EEF5ED}" srcOrd="0" destOrd="0" parTransId="{A7DE76BB-2C64-4B8C-9A2E-2E250AD1179F}" sibTransId="{D4DD7C96-9723-4485-8968-4B9855FA5CD0}"/>
    <dgm:cxn modelId="{6EA7AF89-53F4-4BD7-AC27-020C2D84417B}" srcId="{5B7B4421-C858-40B7-9546-2C9C2FAC2BFD}" destId="{39A072B7-C7DC-4218-8210-26D020BF187C}" srcOrd="1" destOrd="0" parTransId="{DC30CA43-70B7-4CFA-B72D-CE62245CF745}" sibTransId="{8D597D44-231D-40EC-BABA-9DF1FD8EC237}"/>
    <dgm:cxn modelId="{A9E55A24-A8D8-41E8-BB23-F76C3C5BB570}" type="presOf" srcId="{3552273F-EAEF-45CB-BFB3-BAA925766E0E}" destId="{95F4EDAA-FBCB-4327-8D40-A4409899FA3E}" srcOrd="1" destOrd="0" presId="urn:microsoft.com/office/officeart/2005/8/layout/vList4#2"/>
    <dgm:cxn modelId="{A4E8C912-BEF2-45AD-A847-195C0569A28C}" type="presOf" srcId="{F8F4894E-8D11-47F3-A658-40EB01AB30D0}" destId="{312F6CF3-C8D8-46AA-9EDF-5D6E80D5080F}" srcOrd="0" destOrd="0" presId="urn:microsoft.com/office/officeart/2005/8/layout/vList4#2"/>
    <dgm:cxn modelId="{670A4041-A460-4CDF-8C0E-DF6B2D533221}" type="presOf" srcId="{39A072B7-C7DC-4218-8210-26D020BF187C}" destId="{E2E2F488-8ED2-4E93-BB6B-128BF9B0168D}" srcOrd="1" destOrd="0" presId="urn:microsoft.com/office/officeart/2005/8/layout/vList4#2"/>
    <dgm:cxn modelId="{917E958C-73D6-4D9E-B03A-D6A6577EA455}" srcId="{5B7B4421-C858-40B7-9546-2C9C2FAC2BFD}" destId="{A51F29D2-0F03-4896-A7C9-55A2F80FEDF1}" srcOrd="2" destOrd="0" parTransId="{01BDD94A-AFA3-4B3C-8F9F-A63875EA2642}" sibTransId="{5261D1CA-ED3D-41EF-BF21-5A2473E8DCDF}"/>
    <dgm:cxn modelId="{78C7C33A-D7AC-45A6-9280-D93B98B3ACFF}" srcId="{5B7B4421-C858-40B7-9546-2C9C2FAC2BFD}" destId="{F8F4894E-8D11-47F3-A658-40EB01AB30D0}" srcOrd="4" destOrd="0" parTransId="{9EB73395-E6E3-4933-85A3-2AF1DB94A8BD}" sibTransId="{D3D8DA8A-F47E-4658-B5DD-54E15FE68879}"/>
    <dgm:cxn modelId="{417DE54E-96A5-4023-8787-523EEA494E41}" type="presOf" srcId="{F8F4894E-8D11-47F3-A658-40EB01AB30D0}" destId="{C1FC3361-4A1B-4CA9-B6A5-00550391F5F2}" srcOrd="1" destOrd="0" presId="urn:microsoft.com/office/officeart/2005/8/layout/vList4#2"/>
    <dgm:cxn modelId="{82151ED5-DA9D-4BE0-94AE-A5502D42D785}" type="presOf" srcId="{77F79072-0109-412F-A836-D4E807EEF5ED}" destId="{FDB4BB00-60D0-48E5-90B0-2A418B9DD661}" srcOrd="1" destOrd="0" presId="urn:microsoft.com/office/officeart/2005/8/layout/vList4#2"/>
    <dgm:cxn modelId="{A530F0F0-9996-4637-9DE6-53AD32E40EE6}" type="presOf" srcId="{9927B037-EF66-48CC-BFD6-8CAEEE805916}" destId="{91455363-7E7B-46E0-8EBE-635CA5FC831A}" srcOrd="0" destOrd="0" presId="urn:microsoft.com/office/officeart/2005/8/layout/vList4#2"/>
    <dgm:cxn modelId="{803D96DB-D4E5-4F21-BEE4-1519EA06777C}" srcId="{5B7B4421-C858-40B7-9546-2C9C2FAC2BFD}" destId="{8957255E-FA84-4FED-8C02-457B7ECD9EEA}" srcOrd="3" destOrd="0" parTransId="{A51AA6AB-61ED-466E-B376-31CDF052E40C}" sibTransId="{19969D6C-FFDB-4F39-B637-E5635BA9D87D}"/>
    <dgm:cxn modelId="{0BFAAE31-EB74-4394-B661-30B102D2289F}" type="presOf" srcId="{5B7B4421-C858-40B7-9546-2C9C2FAC2BFD}" destId="{ECE70249-4272-4F80-B164-E872068AE26C}" srcOrd="0" destOrd="0" presId="urn:microsoft.com/office/officeart/2005/8/layout/vList4#2"/>
    <dgm:cxn modelId="{390AD0B6-4233-499A-918C-857BA7F23197}" type="presOf" srcId="{9927B037-EF66-48CC-BFD6-8CAEEE805916}" destId="{C5BB0558-F793-479D-BF1F-E40D0D21091C}" srcOrd="1" destOrd="0" presId="urn:microsoft.com/office/officeart/2005/8/layout/vList4#2"/>
    <dgm:cxn modelId="{36D93382-F82E-452A-BDE5-9607C82F621A}" type="presOf" srcId="{8957255E-FA84-4FED-8C02-457B7ECD9EEA}" destId="{82FFD809-13D7-408F-B78E-BE8F6B093004}" srcOrd="0" destOrd="0" presId="urn:microsoft.com/office/officeart/2005/8/layout/vList4#2"/>
    <dgm:cxn modelId="{7B7DE7A0-0D77-4CA1-886B-0F2571BE92BE}" type="presOf" srcId="{3552273F-EAEF-45CB-BFB3-BAA925766E0E}" destId="{211BFF9F-6B22-4BF5-B815-B240AD5B2418}" srcOrd="0" destOrd="0" presId="urn:microsoft.com/office/officeart/2005/8/layout/vList4#2"/>
    <dgm:cxn modelId="{1E3FD64F-62C7-4AAF-952D-E1B504CECE4F}" type="presParOf" srcId="{ECE70249-4272-4F80-B164-E872068AE26C}" destId="{9D18B84B-C307-4F06-B8F5-A4E8D9429178}" srcOrd="0" destOrd="0" presId="urn:microsoft.com/office/officeart/2005/8/layout/vList4#2"/>
    <dgm:cxn modelId="{A361BAC8-1474-44D3-AFA6-5F6EAC261FA6}" type="presParOf" srcId="{9D18B84B-C307-4F06-B8F5-A4E8D9429178}" destId="{F494D41C-3BCF-42E7-A110-0DBEA1CB9D81}" srcOrd="0" destOrd="0" presId="urn:microsoft.com/office/officeart/2005/8/layout/vList4#2"/>
    <dgm:cxn modelId="{D9D105AA-77D1-4989-AFF6-1907D09C7252}" type="presParOf" srcId="{9D18B84B-C307-4F06-B8F5-A4E8D9429178}" destId="{BFCE805D-2815-4CA3-8578-F8E18B48FF55}" srcOrd="1" destOrd="0" presId="urn:microsoft.com/office/officeart/2005/8/layout/vList4#2"/>
    <dgm:cxn modelId="{966944CB-56D6-4AB8-B9CA-7D31A9E0E484}" type="presParOf" srcId="{9D18B84B-C307-4F06-B8F5-A4E8D9429178}" destId="{FDB4BB00-60D0-48E5-90B0-2A418B9DD661}" srcOrd="2" destOrd="0" presId="urn:microsoft.com/office/officeart/2005/8/layout/vList4#2"/>
    <dgm:cxn modelId="{8C78C1BF-21A5-40C6-BD1E-4BC58FE414CE}" type="presParOf" srcId="{ECE70249-4272-4F80-B164-E872068AE26C}" destId="{0B7912A6-1C5A-4A4F-9526-CD3A36AB68DA}" srcOrd="1" destOrd="0" presId="urn:microsoft.com/office/officeart/2005/8/layout/vList4#2"/>
    <dgm:cxn modelId="{CE96B34E-9040-4F74-860E-866BFAF03B62}" type="presParOf" srcId="{ECE70249-4272-4F80-B164-E872068AE26C}" destId="{16680AE1-424A-4B7B-92D4-CB09E72569C2}" srcOrd="2" destOrd="0" presId="urn:microsoft.com/office/officeart/2005/8/layout/vList4#2"/>
    <dgm:cxn modelId="{D0D8F072-F510-4E9E-AD8C-FAAA65C920BC}" type="presParOf" srcId="{16680AE1-424A-4B7B-92D4-CB09E72569C2}" destId="{1455CF25-6707-4ADB-8A51-FC9AC444604B}" srcOrd="0" destOrd="0" presId="urn:microsoft.com/office/officeart/2005/8/layout/vList4#2"/>
    <dgm:cxn modelId="{12DA25E2-2E8F-46EC-B920-ED788DD1FB50}" type="presParOf" srcId="{16680AE1-424A-4B7B-92D4-CB09E72569C2}" destId="{6C8523D1-F673-4237-96A3-2EBD7AD16D50}" srcOrd="1" destOrd="0" presId="urn:microsoft.com/office/officeart/2005/8/layout/vList4#2"/>
    <dgm:cxn modelId="{E9703CB0-42F8-4ADD-B771-072D791C5726}" type="presParOf" srcId="{16680AE1-424A-4B7B-92D4-CB09E72569C2}" destId="{E2E2F488-8ED2-4E93-BB6B-128BF9B0168D}" srcOrd="2" destOrd="0" presId="urn:microsoft.com/office/officeart/2005/8/layout/vList4#2"/>
    <dgm:cxn modelId="{1C0F4016-6D68-4A54-BD3E-2009E446090C}" type="presParOf" srcId="{ECE70249-4272-4F80-B164-E872068AE26C}" destId="{68C4A2D3-210F-4557-97CA-6B27B4DBBEA5}" srcOrd="3" destOrd="0" presId="urn:microsoft.com/office/officeart/2005/8/layout/vList4#2"/>
    <dgm:cxn modelId="{862EC4D1-B217-49A6-9392-22998139C4AF}" type="presParOf" srcId="{ECE70249-4272-4F80-B164-E872068AE26C}" destId="{80438937-C70B-4B15-8D0F-67FB097272ED}" srcOrd="4" destOrd="0" presId="urn:microsoft.com/office/officeart/2005/8/layout/vList4#2"/>
    <dgm:cxn modelId="{F0818C2C-0011-4952-8162-6302EB58F1D1}" type="presParOf" srcId="{80438937-C70B-4B15-8D0F-67FB097272ED}" destId="{1A2865D8-E10E-40EC-8BCD-BA63515A3F5A}" srcOrd="0" destOrd="0" presId="urn:microsoft.com/office/officeart/2005/8/layout/vList4#2"/>
    <dgm:cxn modelId="{3C04DC2D-61FC-4C95-B342-05F60EDAC093}" type="presParOf" srcId="{80438937-C70B-4B15-8D0F-67FB097272ED}" destId="{8691583C-6C32-4B06-84E5-88B31070F406}" srcOrd="1" destOrd="0" presId="urn:microsoft.com/office/officeart/2005/8/layout/vList4#2"/>
    <dgm:cxn modelId="{DF979D81-1F26-4299-8765-3DCE4B1F0009}" type="presParOf" srcId="{80438937-C70B-4B15-8D0F-67FB097272ED}" destId="{699F4DA9-CFF8-4677-9A55-00BE23AF4941}" srcOrd="2" destOrd="0" presId="urn:microsoft.com/office/officeart/2005/8/layout/vList4#2"/>
    <dgm:cxn modelId="{6D86AC06-B737-456B-849E-73F2104A4180}" type="presParOf" srcId="{ECE70249-4272-4F80-B164-E872068AE26C}" destId="{31FA1458-66B8-464A-BEA0-E5FA1571C4B6}" srcOrd="5" destOrd="0" presId="urn:microsoft.com/office/officeart/2005/8/layout/vList4#2"/>
    <dgm:cxn modelId="{3520F81E-0AE2-4196-AA97-A799B515046A}" type="presParOf" srcId="{ECE70249-4272-4F80-B164-E872068AE26C}" destId="{5E72E885-B8D1-4AA5-943F-9144644D487F}" srcOrd="6" destOrd="0" presId="urn:microsoft.com/office/officeart/2005/8/layout/vList4#2"/>
    <dgm:cxn modelId="{28A36B59-7EB2-429E-844B-26701005042F}" type="presParOf" srcId="{5E72E885-B8D1-4AA5-943F-9144644D487F}" destId="{82FFD809-13D7-408F-B78E-BE8F6B093004}" srcOrd="0" destOrd="0" presId="urn:microsoft.com/office/officeart/2005/8/layout/vList4#2"/>
    <dgm:cxn modelId="{D08DEC57-5C70-4804-924D-3E71B6342F13}" type="presParOf" srcId="{5E72E885-B8D1-4AA5-943F-9144644D487F}" destId="{C068CFF7-2592-4555-84F9-FEDA92B5E0CB}" srcOrd="1" destOrd="0" presId="urn:microsoft.com/office/officeart/2005/8/layout/vList4#2"/>
    <dgm:cxn modelId="{898E1036-83F4-473E-9AD5-E088B0AFD57E}" type="presParOf" srcId="{5E72E885-B8D1-4AA5-943F-9144644D487F}" destId="{2E5250D9-64B7-41F9-91B6-B4F11C97962C}" srcOrd="2" destOrd="0" presId="urn:microsoft.com/office/officeart/2005/8/layout/vList4#2"/>
    <dgm:cxn modelId="{831D3332-C31A-49F8-BC38-A32B52C96190}" type="presParOf" srcId="{ECE70249-4272-4F80-B164-E872068AE26C}" destId="{622EB5EF-B3F2-4771-A67D-C9BA0B905CDA}" srcOrd="7" destOrd="0" presId="urn:microsoft.com/office/officeart/2005/8/layout/vList4#2"/>
    <dgm:cxn modelId="{4B6F6A07-7B54-4CA2-986B-FEEA85497916}" type="presParOf" srcId="{ECE70249-4272-4F80-B164-E872068AE26C}" destId="{853B9258-68D3-4D37-A92F-9298B1771C17}" srcOrd="8" destOrd="0" presId="urn:microsoft.com/office/officeart/2005/8/layout/vList4#2"/>
    <dgm:cxn modelId="{CFD5C3C9-1762-444B-B759-C9572C208140}" type="presParOf" srcId="{853B9258-68D3-4D37-A92F-9298B1771C17}" destId="{312F6CF3-C8D8-46AA-9EDF-5D6E80D5080F}" srcOrd="0" destOrd="0" presId="urn:microsoft.com/office/officeart/2005/8/layout/vList4#2"/>
    <dgm:cxn modelId="{6C05FBD7-51DB-4F78-B583-A4EFE62C698C}" type="presParOf" srcId="{853B9258-68D3-4D37-A92F-9298B1771C17}" destId="{4C4413A8-C597-422C-AFA9-18514489F435}" srcOrd="1" destOrd="0" presId="urn:microsoft.com/office/officeart/2005/8/layout/vList4#2"/>
    <dgm:cxn modelId="{4B13ED8D-2725-4E52-8577-2A364D55A38D}" type="presParOf" srcId="{853B9258-68D3-4D37-A92F-9298B1771C17}" destId="{C1FC3361-4A1B-4CA9-B6A5-00550391F5F2}" srcOrd="2" destOrd="0" presId="urn:microsoft.com/office/officeart/2005/8/layout/vList4#2"/>
    <dgm:cxn modelId="{CC79BE4B-552D-47D7-BD27-29E2C69ADAC8}" type="presParOf" srcId="{ECE70249-4272-4F80-B164-E872068AE26C}" destId="{6DEFD09F-0A83-4A22-9C4C-9D9BF251A163}" srcOrd="9" destOrd="0" presId="urn:microsoft.com/office/officeart/2005/8/layout/vList4#2"/>
    <dgm:cxn modelId="{15A2D970-8233-475D-918F-375AD019D724}" type="presParOf" srcId="{ECE70249-4272-4F80-B164-E872068AE26C}" destId="{3ECECEC2-ABF8-42EA-B78D-FEADAA34CBDA}" srcOrd="10" destOrd="0" presId="urn:microsoft.com/office/officeart/2005/8/layout/vList4#2"/>
    <dgm:cxn modelId="{D18CC138-86DB-4592-A9D0-C00F6CA1D916}" type="presParOf" srcId="{3ECECEC2-ABF8-42EA-B78D-FEADAA34CBDA}" destId="{91455363-7E7B-46E0-8EBE-635CA5FC831A}" srcOrd="0" destOrd="0" presId="urn:microsoft.com/office/officeart/2005/8/layout/vList4#2"/>
    <dgm:cxn modelId="{DF04B1A9-AEF6-4C11-83CE-57513B99FADA}" type="presParOf" srcId="{3ECECEC2-ABF8-42EA-B78D-FEADAA34CBDA}" destId="{E5559794-CB5C-4AD8-8DE8-CB1181C53D2A}" srcOrd="1" destOrd="0" presId="urn:microsoft.com/office/officeart/2005/8/layout/vList4#2"/>
    <dgm:cxn modelId="{399EA30B-3A2C-4103-9995-43BBC090F462}" type="presParOf" srcId="{3ECECEC2-ABF8-42EA-B78D-FEADAA34CBDA}" destId="{C5BB0558-F793-479D-BF1F-E40D0D21091C}" srcOrd="2" destOrd="0" presId="urn:microsoft.com/office/officeart/2005/8/layout/vList4#2"/>
    <dgm:cxn modelId="{5624180E-0052-44E2-B81B-E81B31D11F6D}" type="presParOf" srcId="{ECE70249-4272-4F80-B164-E872068AE26C}" destId="{318594B7-89FF-4565-9647-8D71A4A1365C}" srcOrd="11" destOrd="0" presId="urn:microsoft.com/office/officeart/2005/8/layout/vList4#2"/>
    <dgm:cxn modelId="{4B8BAAE9-6477-4761-ACF9-EA78B2C760D7}" type="presParOf" srcId="{ECE70249-4272-4F80-B164-E872068AE26C}" destId="{7806A8A6-B90B-4B38-A1C0-10C77DB4DF4A}" srcOrd="12" destOrd="0" presId="urn:microsoft.com/office/officeart/2005/8/layout/vList4#2"/>
    <dgm:cxn modelId="{57A9379A-9D33-4ABB-8656-5C686F2FB840}" type="presParOf" srcId="{7806A8A6-B90B-4B38-A1C0-10C77DB4DF4A}" destId="{211BFF9F-6B22-4BF5-B815-B240AD5B2418}" srcOrd="0" destOrd="0" presId="urn:microsoft.com/office/officeart/2005/8/layout/vList4#2"/>
    <dgm:cxn modelId="{4D07997B-2883-4D05-ADBC-0AC7F94D3D12}" type="presParOf" srcId="{7806A8A6-B90B-4B38-A1C0-10C77DB4DF4A}" destId="{E10E4FA4-0E03-4DC4-AB2A-B3619895BDD7}" srcOrd="1" destOrd="0" presId="urn:microsoft.com/office/officeart/2005/8/layout/vList4#2"/>
    <dgm:cxn modelId="{DD3AF6F9-8654-4360-86D7-966D5555F7F4}" type="presParOf" srcId="{7806A8A6-B90B-4B38-A1C0-10C77DB4DF4A}" destId="{95F4EDAA-FBCB-4327-8D40-A4409899FA3E}" srcOrd="2" destOrd="0" presId="urn:microsoft.com/office/officeart/2005/8/layout/vList4#2"/>
    <dgm:cxn modelId="{1B666F6A-87EF-4754-AB9F-E85FB4618C0E}" type="presParOf" srcId="{ECE70249-4272-4F80-B164-E872068AE26C}" destId="{D1623336-8711-4FF0-82F6-A258F6C279E1}" srcOrd="13" destOrd="0" presId="urn:microsoft.com/office/officeart/2005/8/layout/vList4#2"/>
    <dgm:cxn modelId="{7A11D283-F7ED-4A5E-84D1-60CE985D2489}" type="presParOf" srcId="{ECE70249-4272-4F80-B164-E872068AE26C}" destId="{5FBF392D-B3C6-407C-814B-7751ACCFA400}" srcOrd="14" destOrd="0" presId="urn:microsoft.com/office/officeart/2005/8/layout/vList4#2"/>
    <dgm:cxn modelId="{052E0ADC-C7FB-4043-8B9A-B10DA84DBEDA}" type="presParOf" srcId="{5FBF392D-B3C6-407C-814B-7751ACCFA400}" destId="{DAEA9152-24E0-4F5A-88A1-FEFFAAA8FF27}" srcOrd="0" destOrd="0" presId="urn:microsoft.com/office/officeart/2005/8/layout/vList4#2"/>
    <dgm:cxn modelId="{45B76693-145C-4ABD-8887-F03BB20175C3}" type="presParOf" srcId="{5FBF392D-B3C6-407C-814B-7751ACCFA400}" destId="{4A4814E9-3C10-46D0-9CA9-8BD12540E92A}" srcOrd="1" destOrd="0" presId="urn:microsoft.com/office/officeart/2005/8/layout/vList4#2"/>
    <dgm:cxn modelId="{B0D3B66A-B32E-4E2A-96D8-F145657C1758}" type="presParOf" srcId="{5FBF392D-B3C6-407C-814B-7751ACCFA400}" destId="{494254FF-8134-4015-9C16-6CA466A72B03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A552F5-9B2B-AF42-8EEC-7235A5702B1D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47A097-FF2B-8D46-BC19-BA04F57C770A}">
      <dgm:prSet custT="1"/>
      <dgm:spPr/>
      <dgm:t>
        <a:bodyPr/>
        <a:lstStyle/>
        <a:p>
          <a:pPr rtl="0"/>
          <a:r>
            <a:rPr lang="it-IT" sz="3600" b="1" dirty="0" smtClean="0"/>
            <a:t>I concetti di “credito” e di “debito” di Funzionamento</a:t>
          </a:r>
          <a:endParaRPr lang="it-IT" sz="1800" b="1" dirty="0"/>
        </a:p>
      </dgm:t>
    </dgm:pt>
    <dgm:pt modelId="{CFF38C76-0486-9F44-814A-637DDBF9BC5B}" type="parTrans" cxnId="{486D6A65-F396-F94C-B8E5-BB9C5546EC23}">
      <dgm:prSet/>
      <dgm:spPr/>
      <dgm:t>
        <a:bodyPr/>
        <a:lstStyle/>
        <a:p>
          <a:endParaRPr lang="en-US"/>
        </a:p>
      </dgm:t>
    </dgm:pt>
    <dgm:pt modelId="{483E8663-BA7A-9947-8D07-724826EEC398}" type="sibTrans" cxnId="{486D6A65-F396-F94C-B8E5-BB9C5546EC23}">
      <dgm:prSet/>
      <dgm:spPr/>
      <dgm:t>
        <a:bodyPr/>
        <a:lstStyle/>
        <a:p>
          <a:endParaRPr lang="en-US"/>
        </a:p>
      </dgm:t>
    </dgm:pt>
    <dgm:pt modelId="{D4D74687-245F-B54D-9211-EE0686B26091}" type="pres">
      <dgm:prSet presAssocID="{7FA552F5-9B2B-AF42-8EEC-7235A5702B1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2255A2-F9F3-764A-BA1D-9F41AA18C196}" type="pres">
      <dgm:prSet presAssocID="{8A47A097-FF2B-8D46-BC19-BA04F57C770A}" presName="linNode" presStyleCnt="0"/>
      <dgm:spPr/>
    </dgm:pt>
    <dgm:pt modelId="{F054A83C-55BE-2F45-BD70-AF6A42AD8082}" type="pres">
      <dgm:prSet presAssocID="{8A47A097-FF2B-8D46-BC19-BA04F57C770A}" presName="parentText" presStyleLbl="node1" presStyleIdx="0" presStyleCnt="1" custScaleX="221113" custLinFactNeighborX="-6737" custLinFactNeighborY="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AF680A-7CA0-4C0C-AA6F-D1DE4BECCB81}" type="presOf" srcId="{7FA552F5-9B2B-AF42-8EEC-7235A5702B1D}" destId="{D4D74687-245F-B54D-9211-EE0686B26091}" srcOrd="0" destOrd="0" presId="urn:microsoft.com/office/officeart/2005/8/layout/vList5"/>
    <dgm:cxn modelId="{486D6A65-F396-F94C-B8E5-BB9C5546EC23}" srcId="{7FA552F5-9B2B-AF42-8EEC-7235A5702B1D}" destId="{8A47A097-FF2B-8D46-BC19-BA04F57C770A}" srcOrd="0" destOrd="0" parTransId="{CFF38C76-0486-9F44-814A-637DDBF9BC5B}" sibTransId="{483E8663-BA7A-9947-8D07-724826EEC398}"/>
    <dgm:cxn modelId="{A3394758-7627-483C-9140-290B36A8A953}" type="presOf" srcId="{8A47A097-FF2B-8D46-BC19-BA04F57C770A}" destId="{F054A83C-55BE-2F45-BD70-AF6A42AD8082}" srcOrd="0" destOrd="0" presId="urn:microsoft.com/office/officeart/2005/8/layout/vList5"/>
    <dgm:cxn modelId="{4F1297F2-9510-4CD1-BB8B-944CDA1F08F8}" type="presParOf" srcId="{D4D74687-245F-B54D-9211-EE0686B26091}" destId="{5C2255A2-F9F3-764A-BA1D-9F41AA18C196}" srcOrd="0" destOrd="0" presId="urn:microsoft.com/office/officeart/2005/8/layout/vList5"/>
    <dgm:cxn modelId="{0E87C16D-CEFF-487E-ABA9-C727282601C7}" type="presParOf" srcId="{5C2255A2-F9F3-764A-BA1D-9F41AA18C196}" destId="{F054A83C-55BE-2F45-BD70-AF6A42AD808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A552F5-9B2B-AF42-8EEC-7235A5702B1D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47A097-FF2B-8D46-BC19-BA04F57C770A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it-IT" sz="3200" b="1" dirty="0" smtClean="0"/>
            <a:t>I concetti di “credito” e di “debito” di Funzionamento: </a:t>
          </a:r>
          <a:r>
            <a:rPr lang="it-IT" sz="3200" b="1" dirty="0" smtClean="0">
              <a:solidFill>
                <a:srgbClr val="FF0000"/>
              </a:solidFill>
            </a:rPr>
            <a:t>Inclusione</a:t>
          </a:r>
          <a:endParaRPr lang="it-IT" sz="3200" b="1" dirty="0">
            <a:solidFill>
              <a:srgbClr val="FF0000"/>
            </a:solidFill>
          </a:endParaRPr>
        </a:p>
      </dgm:t>
    </dgm:pt>
    <dgm:pt modelId="{CFF38C76-0486-9F44-814A-637DDBF9BC5B}" type="parTrans" cxnId="{486D6A65-F396-F94C-B8E5-BB9C5546EC23}">
      <dgm:prSet/>
      <dgm:spPr/>
      <dgm:t>
        <a:bodyPr/>
        <a:lstStyle/>
        <a:p>
          <a:endParaRPr lang="en-US"/>
        </a:p>
      </dgm:t>
    </dgm:pt>
    <dgm:pt modelId="{483E8663-BA7A-9947-8D07-724826EEC398}" type="sibTrans" cxnId="{486D6A65-F396-F94C-B8E5-BB9C5546EC23}">
      <dgm:prSet/>
      <dgm:spPr/>
      <dgm:t>
        <a:bodyPr/>
        <a:lstStyle/>
        <a:p>
          <a:endParaRPr lang="en-US"/>
        </a:p>
      </dgm:t>
    </dgm:pt>
    <dgm:pt modelId="{D4D74687-245F-B54D-9211-EE0686B26091}" type="pres">
      <dgm:prSet presAssocID="{7FA552F5-9B2B-AF42-8EEC-7235A5702B1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2255A2-F9F3-764A-BA1D-9F41AA18C196}" type="pres">
      <dgm:prSet presAssocID="{8A47A097-FF2B-8D46-BC19-BA04F57C770A}" presName="linNode" presStyleCnt="0"/>
      <dgm:spPr/>
    </dgm:pt>
    <dgm:pt modelId="{F054A83C-55BE-2F45-BD70-AF6A42AD8082}" type="pres">
      <dgm:prSet presAssocID="{8A47A097-FF2B-8D46-BC19-BA04F57C770A}" presName="parentText" presStyleLbl="node1" presStyleIdx="0" presStyleCnt="1" custScaleX="273622" custLinFactNeighborX="-6737" custLinFactNeighborY="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AE88BB-4F8F-4753-86FF-F7386DFD4623}" type="presOf" srcId="{7FA552F5-9B2B-AF42-8EEC-7235A5702B1D}" destId="{D4D74687-245F-B54D-9211-EE0686B26091}" srcOrd="0" destOrd="0" presId="urn:microsoft.com/office/officeart/2005/8/layout/vList5"/>
    <dgm:cxn modelId="{486D6A65-F396-F94C-B8E5-BB9C5546EC23}" srcId="{7FA552F5-9B2B-AF42-8EEC-7235A5702B1D}" destId="{8A47A097-FF2B-8D46-BC19-BA04F57C770A}" srcOrd="0" destOrd="0" parTransId="{CFF38C76-0486-9F44-814A-637DDBF9BC5B}" sibTransId="{483E8663-BA7A-9947-8D07-724826EEC398}"/>
    <dgm:cxn modelId="{5D3E83D6-4E22-475B-B22E-72FDA2895905}" type="presOf" srcId="{8A47A097-FF2B-8D46-BC19-BA04F57C770A}" destId="{F054A83C-55BE-2F45-BD70-AF6A42AD8082}" srcOrd="0" destOrd="0" presId="urn:microsoft.com/office/officeart/2005/8/layout/vList5"/>
    <dgm:cxn modelId="{E3E540D5-0813-468A-B208-A38F41510DFB}" type="presParOf" srcId="{D4D74687-245F-B54D-9211-EE0686B26091}" destId="{5C2255A2-F9F3-764A-BA1D-9F41AA18C196}" srcOrd="0" destOrd="0" presId="urn:microsoft.com/office/officeart/2005/8/layout/vList5"/>
    <dgm:cxn modelId="{03100C33-227B-466F-B2E4-B76930752394}" type="presParOf" srcId="{5C2255A2-F9F3-764A-BA1D-9F41AA18C196}" destId="{F054A83C-55BE-2F45-BD70-AF6A42AD808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94D41C-3BCF-42E7-A110-0DBEA1CB9D81}">
      <dsp:nvSpPr>
        <dsp:cNvPr id="0" name=""/>
        <dsp:cNvSpPr/>
      </dsp:nvSpPr>
      <dsp:spPr>
        <a:xfrm>
          <a:off x="0" y="0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BENESSERE EMOZIONALE </a:t>
          </a:r>
          <a:endParaRPr lang="it-IT" sz="1800" kern="1200" dirty="0"/>
        </a:p>
      </dsp:txBody>
      <dsp:txXfrm>
        <a:off x="946945" y="0"/>
        <a:ext cx="3554093" cy="467381"/>
      </dsp:txXfrm>
    </dsp:sp>
    <dsp:sp modelId="{BFCE805D-2815-4CA3-8578-F8E18B48FF55}">
      <dsp:nvSpPr>
        <dsp:cNvPr id="0" name=""/>
        <dsp:cNvSpPr/>
      </dsp:nvSpPr>
      <dsp:spPr>
        <a:xfrm>
          <a:off x="46738" y="0"/>
          <a:ext cx="900207" cy="46738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55CF25-6707-4ADB-8A51-FC9AC444604B}">
      <dsp:nvSpPr>
        <dsp:cNvPr id="0" name=""/>
        <dsp:cNvSpPr/>
      </dsp:nvSpPr>
      <dsp:spPr>
        <a:xfrm>
          <a:off x="0" y="522375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RELAZIONI INTERPERSONALI </a:t>
          </a:r>
          <a:endParaRPr lang="it-IT" sz="1800" kern="1200" dirty="0"/>
        </a:p>
      </dsp:txBody>
      <dsp:txXfrm>
        <a:off x="946945" y="522375"/>
        <a:ext cx="3554093" cy="467381"/>
      </dsp:txXfrm>
    </dsp:sp>
    <dsp:sp modelId="{6C8523D1-F673-4237-96A3-2EBD7AD16D50}">
      <dsp:nvSpPr>
        <dsp:cNvPr id="0" name=""/>
        <dsp:cNvSpPr/>
      </dsp:nvSpPr>
      <dsp:spPr>
        <a:xfrm>
          <a:off x="46738" y="514119"/>
          <a:ext cx="900207" cy="4838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2865D8-E10E-40EC-8BCD-BA63515A3F5A}">
      <dsp:nvSpPr>
        <dsp:cNvPr id="0" name=""/>
        <dsp:cNvSpPr/>
      </dsp:nvSpPr>
      <dsp:spPr>
        <a:xfrm>
          <a:off x="0" y="1079121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BENESSERE MATERIALE </a:t>
          </a:r>
          <a:endParaRPr lang="it-IT" sz="1800" kern="1200" dirty="0"/>
        </a:p>
      </dsp:txBody>
      <dsp:txXfrm>
        <a:off x="946945" y="1079121"/>
        <a:ext cx="3554093" cy="467381"/>
      </dsp:txXfrm>
    </dsp:sp>
    <dsp:sp modelId="{8691583C-6C32-4B06-84E5-88B31070F406}">
      <dsp:nvSpPr>
        <dsp:cNvPr id="0" name=""/>
        <dsp:cNvSpPr/>
      </dsp:nvSpPr>
      <dsp:spPr>
        <a:xfrm>
          <a:off x="46738" y="1044750"/>
          <a:ext cx="900207" cy="5361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FD809-13D7-408F-B78E-BE8F6B093004}">
      <dsp:nvSpPr>
        <dsp:cNvPr id="0" name=""/>
        <dsp:cNvSpPr/>
      </dsp:nvSpPr>
      <dsp:spPr>
        <a:xfrm>
          <a:off x="0" y="1665293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SVILUPPO PERSONALE </a:t>
          </a:r>
          <a:endParaRPr lang="it-IT" sz="1800" kern="1200" dirty="0"/>
        </a:p>
      </dsp:txBody>
      <dsp:txXfrm>
        <a:off x="946945" y="1665293"/>
        <a:ext cx="3554093" cy="467381"/>
      </dsp:txXfrm>
    </dsp:sp>
    <dsp:sp modelId="{C068CFF7-2592-4555-84F9-FEDA92B5E0CB}">
      <dsp:nvSpPr>
        <dsp:cNvPr id="0" name=""/>
        <dsp:cNvSpPr/>
      </dsp:nvSpPr>
      <dsp:spPr>
        <a:xfrm>
          <a:off x="46738" y="1627611"/>
          <a:ext cx="900207" cy="54274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2F6CF3-C8D8-46AA-9EDF-5D6E80D5080F}">
      <dsp:nvSpPr>
        <dsp:cNvPr id="0" name=""/>
        <dsp:cNvSpPr/>
      </dsp:nvSpPr>
      <dsp:spPr>
        <a:xfrm>
          <a:off x="0" y="2297157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BENESSERE FISICO </a:t>
          </a:r>
          <a:endParaRPr lang="it-IT" sz="1800" kern="1200" dirty="0"/>
        </a:p>
      </dsp:txBody>
      <dsp:txXfrm>
        <a:off x="946945" y="2297157"/>
        <a:ext cx="3554093" cy="467381"/>
      </dsp:txXfrm>
    </dsp:sp>
    <dsp:sp modelId="{4C4413A8-C597-422C-AFA9-18514489F435}">
      <dsp:nvSpPr>
        <dsp:cNvPr id="0" name=""/>
        <dsp:cNvSpPr/>
      </dsp:nvSpPr>
      <dsp:spPr>
        <a:xfrm>
          <a:off x="46738" y="2217095"/>
          <a:ext cx="900207" cy="62750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455363-7E7B-46E0-8EBE-635CA5FC831A}">
      <dsp:nvSpPr>
        <dsp:cNvPr id="0" name=""/>
        <dsp:cNvSpPr/>
      </dsp:nvSpPr>
      <dsp:spPr>
        <a:xfrm>
          <a:off x="0" y="3030166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INCLUSIONE SOCIALE </a:t>
          </a:r>
          <a:endParaRPr lang="it-IT" sz="1800" kern="1200" dirty="0"/>
        </a:p>
      </dsp:txBody>
      <dsp:txXfrm>
        <a:off x="946945" y="3030166"/>
        <a:ext cx="3554093" cy="467381"/>
      </dsp:txXfrm>
    </dsp:sp>
    <dsp:sp modelId="{E5559794-CB5C-4AD8-8DE8-CB1181C53D2A}">
      <dsp:nvSpPr>
        <dsp:cNvPr id="0" name=""/>
        <dsp:cNvSpPr/>
      </dsp:nvSpPr>
      <dsp:spPr>
        <a:xfrm>
          <a:off x="46738" y="2891339"/>
          <a:ext cx="900207" cy="74503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1BFF9F-6B22-4BF5-B815-B240AD5B2418}">
      <dsp:nvSpPr>
        <dsp:cNvPr id="0" name=""/>
        <dsp:cNvSpPr/>
      </dsp:nvSpPr>
      <dsp:spPr>
        <a:xfrm>
          <a:off x="0" y="3788617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DIRITTI ED EMPOWERMENT </a:t>
          </a:r>
          <a:endParaRPr lang="it-IT" sz="1800" kern="1200" dirty="0"/>
        </a:p>
      </dsp:txBody>
      <dsp:txXfrm>
        <a:off x="946945" y="3788617"/>
        <a:ext cx="3554093" cy="467381"/>
      </dsp:txXfrm>
    </dsp:sp>
    <dsp:sp modelId="{E10E4FA4-0E03-4DC4-AB2A-B3619895BDD7}">
      <dsp:nvSpPr>
        <dsp:cNvPr id="0" name=""/>
        <dsp:cNvSpPr/>
      </dsp:nvSpPr>
      <dsp:spPr>
        <a:xfrm>
          <a:off x="46738" y="3683113"/>
          <a:ext cx="900207" cy="67839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EA9152-24E0-4F5A-88A1-FEFFAAA8FF27}">
      <dsp:nvSpPr>
        <dsp:cNvPr id="0" name=""/>
        <dsp:cNvSpPr/>
      </dsp:nvSpPr>
      <dsp:spPr>
        <a:xfrm>
          <a:off x="0" y="4507277"/>
          <a:ext cx="4501039" cy="4673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/>
            <a:t>AUTODETERMINAZIONE </a:t>
          </a:r>
        </a:p>
      </dsp:txBody>
      <dsp:txXfrm>
        <a:off x="946945" y="4507277"/>
        <a:ext cx="3554093" cy="467381"/>
      </dsp:txXfrm>
    </dsp:sp>
    <dsp:sp modelId="{4A4814E9-3C10-46D0-9CA9-8BD12540E92A}">
      <dsp:nvSpPr>
        <dsp:cNvPr id="0" name=""/>
        <dsp:cNvSpPr/>
      </dsp:nvSpPr>
      <dsp:spPr>
        <a:xfrm>
          <a:off x="46738" y="4408241"/>
          <a:ext cx="900207" cy="66545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4A83C-55BE-2F45-BD70-AF6A42AD8082}">
      <dsp:nvSpPr>
        <dsp:cNvPr id="0" name=""/>
        <dsp:cNvSpPr/>
      </dsp:nvSpPr>
      <dsp:spPr>
        <a:xfrm>
          <a:off x="639797" y="1116"/>
          <a:ext cx="6550817" cy="11418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b="1" kern="1200" dirty="0" smtClean="0"/>
            <a:t>I concetti di “credito” e di “debito” di Funzionamento</a:t>
          </a:r>
          <a:endParaRPr lang="it-IT" sz="1800" b="1" kern="1200" dirty="0"/>
        </a:p>
      </dsp:txBody>
      <dsp:txXfrm>
        <a:off x="695539" y="56858"/>
        <a:ext cx="6439333" cy="10303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4A83C-55BE-2F45-BD70-AF6A42AD8082}">
      <dsp:nvSpPr>
        <dsp:cNvPr id="0" name=""/>
        <dsp:cNvSpPr/>
      </dsp:nvSpPr>
      <dsp:spPr>
        <a:xfrm>
          <a:off x="0" y="1116"/>
          <a:ext cx="8106478" cy="11418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t-IT" sz="3200" b="1" kern="1200" dirty="0" smtClean="0"/>
            <a:t>I concetti di “credito” e di “debito” di Funzionamento: </a:t>
          </a:r>
          <a:r>
            <a:rPr lang="it-IT" sz="3200" b="1" kern="1200" dirty="0" smtClean="0">
              <a:solidFill>
                <a:srgbClr val="FF0000"/>
              </a:solidFill>
            </a:rPr>
            <a:t>Inclusione</a:t>
          </a:r>
          <a:endParaRPr lang="it-IT" sz="3200" b="1" kern="1200" dirty="0">
            <a:solidFill>
              <a:srgbClr val="FF0000"/>
            </a:solidFill>
          </a:endParaRPr>
        </a:p>
      </dsp:txBody>
      <dsp:txXfrm>
        <a:off x="55742" y="56858"/>
        <a:ext cx="7994994" cy="1030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3AC37-6F60-49BD-ACC1-594DEC814D84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56F37-FE47-47AE-8F41-371A52475E9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80016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00951-FA5A-416C-865E-27B793CF2CA4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072B5-CE58-49F5-929B-586FC770C59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482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E0FA2-A369-4C7F-B778-948E43A0D5F5}" type="slidenum">
              <a:rPr lang="it-IT"/>
              <a:pPr/>
              <a:t>5</a:t>
            </a:fld>
            <a:endParaRPr lang="it-IT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1277095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C152E-217B-499F-8A26-A8D7890A4DE3}" type="slidenum">
              <a:rPr lang="it-IT" smtClean="0"/>
              <a:pPr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9561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97B28-8154-CD46-B623-7FA7A4E94F67}" type="slidenum">
              <a:rPr lang="it-IT" smtClean="0"/>
              <a:pPr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5536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97B28-8154-CD46-B623-7FA7A4E94F67}" type="slidenum">
              <a:rPr lang="it-IT" smtClean="0"/>
              <a:pPr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9983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52C59E1-E953-4D41-8D09-FDE725A046A0}" type="slidenum">
              <a:rPr lang="it-IT" sz="1200"/>
              <a:pPr eaLnBrk="1" hangingPunct="1"/>
              <a:t>39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437508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52C59E1-E953-4D41-8D09-FDE725A046A0}" type="slidenum">
              <a:rPr lang="it-IT" sz="1200"/>
              <a:pPr eaLnBrk="1" hangingPunct="1"/>
              <a:t>40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1466013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grpSp>
        <p:nvGrpSpPr>
          <p:cNvPr id="2" name="Grup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igura a mano liber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igura a mano liber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igura a mano liber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ttore 1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1E4ECD2-6357-2142-AF07-731DDDBCE408}" type="slidenum">
              <a:rPr lang="it-IT"/>
              <a:pPr/>
              <a:t>‹N›</a:t>
            </a:fld>
            <a:endParaRPr lang="it-IT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671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7" name="Gallone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Gallone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ttore 1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Gallone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olo rettango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ttore 1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4ABF982-2B47-412D-B02E-3B2C67D50E61}" type="datetimeFigureOut">
              <a:rPr lang="it-IT" smtClean="0"/>
              <a:pPr/>
              <a:t>06/10/2017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A9F0396-3F02-4360-98FE-2C16B7890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\\localhost\Users\admin\Desktop\MATERIALI%20ICF%20UCSC%201\ES8%20AeP%20VC.xls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hyperlink" Target="file:///\\localhost\Users\admin\Desktop\MATRICE%20ECOLOGICA%20SCUOLA%202.docx" TargetMode="Externa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google.be/url?sa=i&amp;rct=j&amp;q=&amp;esrc=s&amp;frm=1&amp;source=images&amp;cd=&amp;cad=rja&amp;uact=8&amp;docid=6EXtQ2LQd8sRHM&amp;tbnid=HCz6I-2eXShXuM:&amp;ved=0CAUQjRw&amp;url=http://www.northwestpetclinic.com/what-is-quality-of-life-for-pets/&amp;ei=Mic9U5rBOYWwO5_pgdgH&amp;bvm=bv.63934634,d.ZWU&amp;psig=AFQjCNGF74rA2131oyAy4r9nVe-4pq0umQ&amp;ust=139660304534398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consorzio@anffas.net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ok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8964488" cy="1599016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0" y="162880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Qualità di Vita e Inclusione Sociale</a:t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b="1" dirty="0" smtClean="0">
                <a:solidFill>
                  <a:srgbClr val="FF0000"/>
                </a:solidFill>
              </a:rPr>
              <a:t> delle Persone con Disabilità Intellettive ed </a:t>
            </a:r>
            <a:r>
              <a:rPr lang="it-IT" b="1" dirty="0" smtClean="0">
                <a:solidFill>
                  <a:srgbClr val="FF0000"/>
                </a:solidFill>
              </a:rPr>
              <a:t>Evolutive</a:t>
            </a:r>
            <a:endParaRPr lang="it-IT" b="1" dirty="0" smtClean="0">
              <a:solidFill>
                <a:srgbClr val="FF0000"/>
              </a:solidFill>
            </a:endParaRPr>
          </a:p>
          <a:p>
            <a:pPr algn="ctr"/>
            <a:r>
              <a:rPr lang="it-IT" b="1" dirty="0" smtClean="0">
                <a:solidFill>
                  <a:srgbClr val="FF0000"/>
                </a:solidFill>
              </a:rPr>
              <a:t>Il Progetto di Vita </a:t>
            </a:r>
            <a:br>
              <a:rPr lang="it-IT" b="1" dirty="0" smtClean="0">
                <a:solidFill>
                  <a:srgbClr val="FF0000"/>
                </a:solidFill>
              </a:rPr>
            </a:b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564904"/>
            <a:ext cx="4536504" cy="3388377"/>
          </a:xfrm>
          <a:prstGeom prst="rect">
            <a:avLst/>
          </a:prstGeom>
        </p:spPr>
      </p:pic>
      <p:sp>
        <p:nvSpPr>
          <p:cNvPr id="12" name="Segnaposto testo 7"/>
          <p:cNvSpPr>
            <a:spLocks noGrp="1"/>
          </p:cNvSpPr>
          <p:nvPr>
            <p:ph type="body" idx="2"/>
          </p:nvPr>
        </p:nvSpPr>
        <p:spPr>
          <a:xfrm>
            <a:off x="1763688" y="6093296"/>
            <a:ext cx="7380313" cy="43204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b="1" dirty="0" smtClean="0">
                <a:solidFill>
                  <a:srgbClr val="002060"/>
                </a:solidFill>
                <a:latin typeface="Calibri" pitchFamily="34" charset="0"/>
              </a:rPr>
              <a:t>Prof L. Croce – Psichiatra,  Presidente Comitato Tecnico-Scientifico Anffas Nazionale</a:t>
            </a:r>
          </a:p>
          <a:p>
            <a:pPr>
              <a:spcBef>
                <a:spcPts val="0"/>
              </a:spcBef>
            </a:pPr>
            <a:r>
              <a:rPr lang="it-IT" b="1" dirty="0" smtClean="0">
                <a:solidFill>
                  <a:srgbClr val="002060"/>
                </a:solidFill>
                <a:latin typeface="Calibri" pitchFamily="34" charset="0"/>
              </a:rPr>
              <a:t> e docente Università Cattolica di Brescia</a:t>
            </a:r>
            <a:endParaRPr lang="it-IT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4762" y="2525690"/>
            <a:ext cx="7882906" cy="316628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Diritti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/>
              <a:t>E</a:t>
            </a:r>
            <a:r>
              <a:rPr lang="en-US" dirty="0" smtClean="0"/>
              <a:t>mpowerment: </a:t>
            </a:r>
          </a:p>
          <a:p>
            <a:endParaRPr lang="en-US" dirty="0"/>
          </a:p>
          <a:p>
            <a:endParaRPr lang="en-US" dirty="0" smtClean="0"/>
          </a:p>
          <a:p>
            <a:pPr marL="0" indent="0" algn="just">
              <a:buNone/>
            </a:pPr>
            <a:r>
              <a:rPr lang="en-US" dirty="0" err="1" smtClean="0"/>
              <a:t>Tutto</a:t>
            </a:r>
            <a:r>
              <a:rPr lang="en-US" dirty="0" smtClean="0"/>
              <a:t> </a:t>
            </a:r>
            <a:r>
              <a:rPr lang="en-US" dirty="0" err="1" smtClean="0"/>
              <a:t>ciò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cultura</a:t>
            </a:r>
            <a:r>
              <a:rPr lang="en-US" dirty="0" smtClean="0"/>
              <a:t> </a:t>
            </a:r>
            <a:r>
              <a:rPr lang="en-US" dirty="0" err="1" smtClean="0"/>
              <a:t>definisce</a:t>
            </a:r>
            <a:r>
              <a:rPr lang="en-US" dirty="0" smtClean="0"/>
              <a:t> come </a:t>
            </a:r>
            <a:r>
              <a:rPr lang="en-US" dirty="0" err="1" smtClean="0"/>
              <a:t>norme</a:t>
            </a:r>
            <a:r>
              <a:rPr lang="en-US" dirty="0" smtClean="0"/>
              <a:t> e </a:t>
            </a:r>
            <a:r>
              <a:rPr lang="en-US" dirty="0" err="1" smtClean="0"/>
              <a:t>leggi</a:t>
            </a:r>
            <a:r>
              <a:rPr lang="en-US" dirty="0" smtClean="0"/>
              <a:t> (</a:t>
            </a:r>
            <a:r>
              <a:rPr lang="en-US" dirty="0" err="1" smtClean="0"/>
              <a:t>quindi</a:t>
            </a:r>
            <a:r>
              <a:rPr lang="en-US" dirty="0" smtClean="0"/>
              <a:t> </a:t>
            </a:r>
            <a:r>
              <a:rPr lang="en-US" dirty="0" err="1" smtClean="0"/>
              <a:t>anche</a:t>
            </a:r>
            <a:r>
              <a:rPr lang="en-US" dirty="0" smtClean="0"/>
              <a:t> la </a:t>
            </a:r>
            <a:r>
              <a:rPr lang="en-US" dirty="0" err="1" smtClean="0"/>
              <a:t>convenzione</a:t>
            </a:r>
            <a:r>
              <a:rPr lang="en-US" dirty="0" smtClean="0"/>
              <a:t> ONU). Se </a:t>
            </a:r>
            <a:r>
              <a:rPr lang="en-US" dirty="0" err="1" smtClean="0"/>
              <a:t>queste</a:t>
            </a:r>
            <a:r>
              <a:rPr lang="en-US" dirty="0" smtClean="0"/>
              <a:t> </a:t>
            </a:r>
            <a:r>
              <a:rPr lang="en-US" dirty="0" err="1" smtClean="0"/>
              <a:t>condizioni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rispettate</a:t>
            </a:r>
            <a:r>
              <a:rPr lang="en-US" dirty="0" smtClean="0"/>
              <a:t> </a:t>
            </a:r>
            <a:r>
              <a:rPr lang="en-US" dirty="0" err="1" smtClean="0"/>
              <a:t>avere</a:t>
            </a:r>
            <a:r>
              <a:rPr lang="en-US" dirty="0" smtClean="0"/>
              <a:t> </a:t>
            </a:r>
            <a:r>
              <a:rPr lang="en-US" dirty="0" err="1" smtClean="0"/>
              <a:t>accesso</a:t>
            </a:r>
            <a:r>
              <a:rPr lang="en-US" dirty="0" smtClean="0"/>
              <a:t> a </a:t>
            </a:r>
            <a:r>
              <a:rPr lang="en-US" dirty="0" err="1" smtClean="0"/>
              <a:t>tutte</a:t>
            </a:r>
            <a:r>
              <a:rPr lang="en-US" dirty="0" smtClean="0"/>
              <a:t> </a:t>
            </a:r>
            <a:r>
              <a:rPr lang="en-US" dirty="0" err="1" smtClean="0"/>
              <a:t>quelle</a:t>
            </a:r>
            <a:r>
              <a:rPr lang="en-US" dirty="0" smtClean="0"/>
              <a:t> </a:t>
            </a:r>
            <a:r>
              <a:rPr lang="en-US" dirty="0" err="1" smtClean="0"/>
              <a:t>possibilità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offerte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alter </a:t>
            </a:r>
            <a:r>
              <a:rPr lang="en-US" dirty="0" err="1" smtClean="0"/>
              <a:t>persone</a:t>
            </a:r>
            <a:r>
              <a:rPr lang="en-US" dirty="0" smtClean="0"/>
              <a:t> </a:t>
            </a:r>
            <a:r>
              <a:rPr lang="en-US" dirty="0" err="1" smtClean="0"/>
              <a:t>appartenenti</a:t>
            </a:r>
            <a:r>
              <a:rPr lang="en-US" dirty="0" smtClean="0"/>
              <a:t> a </a:t>
            </a:r>
            <a:r>
              <a:rPr lang="en-US" dirty="0" err="1" smtClean="0"/>
              <a:t>quela</a:t>
            </a:r>
            <a:r>
              <a:rPr lang="en-US" dirty="0" smtClean="0"/>
              <a:t> </a:t>
            </a:r>
            <a:r>
              <a:rPr lang="en-US" dirty="0" err="1" smtClean="0"/>
              <a:t>stessa</a:t>
            </a:r>
            <a:r>
              <a:rPr lang="en-US" dirty="0" smtClean="0"/>
              <a:t> </a:t>
            </a:r>
            <a:r>
              <a:rPr lang="en-US" dirty="0" err="1" smtClean="0"/>
              <a:t>comunità</a:t>
            </a:r>
            <a:r>
              <a:rPr lang="en-US" dirty="0" smtClean="0"/>
              <a:t> per </a:t>
            </a:r>
            <a:r>
              <a:rPr lang="en-US" dirty="0" err="1" smtClean="0"/>
              <a:t>sesso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età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436096" y="1700808"/>
            <a:ext cx="2344994" cy="1827494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Title 1"/>
          <p:cNvSpPr txBox="1">
            <a:spLocks/>
          </p:cNvSpPr>
          <p:nvPr/>
        </p:nvSpPr>
        <p:spPr>
          <a:xfrm>
            <a:off x="1257300" y="1052736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/>
              <a:t>I </a:t>
            </a:r>
            <a:r>
              <a:rPr lang="en-US" sz="3300" dirty="0" err="1"/>
              <a:t>domini</a:t>
            </a:r>
            <a:r>
              <a:rPr lang="en-US" sz="3300" dirty="0"/>
              <a:t> di </a:t>
            </a:r>
            <a:r>
              <a:rPr lang="en-US" sz="3300" dirty="0" err="1"/>
              <a:t>Qualità</a:t>
            </a:r>
            <a:r>
              <a:rPr lang="en-US" sz="3300" dirty="0"/>
              <a:t> di Vita</a:t>
            </a:r>
          </a:p>
        </p:txBody>
      </p:sp>
      <p:pic>
        <p:nvPicPr>
          <p:cNvPr id="7" name="Immagine 6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2010297" y="857250"/>
            <a:ext cx="5795647" cy="914177"/>
          </a:xfrm>
        </p:spPr>
        <p:txBody>
          <a:bodyPr vert="horz" lIns="66672" tIns="38099" rIns="66672" bIns="38099" rtlCol="0" anchor="ctr">
            <a:normAutofit fontScale="90000"/>
          </a:bodyPr>
          <a:lstStyle/>
          <a:p>
            <a:pPr defTabSz="685609">
              <a:defRPr/>
            </a:pPr>
            <a:r>
              <a:rPr lang="it-IT" sz="2775" b="1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Valori, desideri, </a:t>
            </a:r>
            <a:r>
              <a:rPr lang="it-IT" sz="2775" b="1" dirty="0" err="1">
                <a:latin typeface="Helvetica" charset="0"/>
                <a:ea typeface="Helvetica" charset="0"/>
                <a:cs typeface="Helvetica" charset="0"/>
                <a:sym typeface="Helvetica" charset="0"/>
              </a:rPr>
              <a:t>rinforzatori</a:t>
            </a:r>
            <a:r>
              <a:rPr lang="it-IT" sz="2775" b="1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… un </a:t>
            </a:r>
            <a:r>
              <a:rPr lang="it-IT" sz="2775" b="1" dirty="0" err="1">
                <a:latin typeface="Helvetica" charset="0"/>
                <a:ea typeface="Helvetica" charset="0"/>
                <a:cs typeface="Helvetica" charset="0"/>
                <a:sym typeface="Helvetica" charset="0"/>
              </a:rPr>
              <a:t>continuum…</a:t>
            </a:r>
            <a:r>
              <a:rPr lang="it-IT" sz="2775" b="1" dirty="0">
                <a:latin typeface="Helvetica" charset="0"/>
                <a:ea typeface="Helvetica" charset="0"/>
                <a:cs typeface="Helvetica" charset="0"/>
                <a:sym typeface="Helvetica" charset="0"/>
              </a:rPr>
              <a:t> anche per dignità   </a:t>
            </a:r>
            <a:endParaRPr lang="it-IT" dirty="0"/>
          </a:p>
        </p:txBody>
      </p:sp>
      <p:pic>
        <p:nvPicPr>
          <p:cNvPr id="164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4527" y="4483821"/>
            <a:ext cx="941803" cy="798649"/>
          </a:xfrm>
        </p:spPr>
      </p:pic>
      <p:pic>
        <p:nvPicPr>
          <p:cNvPr id="16387" name="Picture 2" descr="image1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0724" y="2675559"/>
            <a:ext cx="1253225" cy="167096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6388" name="Picture 3" descr="image1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035" y="4370805"/>
            <a:ext cx="678935" cy="67809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6389" name="Picture 4" descr="image14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0460" y="4747524"/>
            <a:ext cx="524061" cy="482204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6390" name="Picture 5" descr="image15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67870" y="4559164"/>
            <a:ext cx="573454" cy="492249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6391" name="Picture 6" descr="image1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3641" y="3617361"/>
            <a:ext cx="1253225" cy="167013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270624" y="1959789"/>
            <a:ext cx="2146474" cy="1724546"/>
            <a:chOff x="0" y="0"/>
            <a:chExt cx="321" cy="258"/>
          </a:xfrm>
        </p:grpSpPr>
        <p:sp>
          <p:nvSpPr>
            <p:cNvPr id="16409" name="AutoShape 8"/>
            <p:cNvSpPr>
              <a:spLocks/>
            </p:cNvSpPr>
            <p:nvPr/>
          </p:nvSpPr>
          <p:spPr bwMode="auto">
            <a:xfrm>
              <a:off x="0" y="0"/>
              <a:ext cx="321" cy="225"/>
            </a:xfrm>
            <a:custGeom>
              <a:avLst/>
              <a:gdLst>
                <a:gd name="T0" fmla="*/ 0 w 20879"/>
                <a:gd name="T1" fmla="*/ 0 h 20683"/>
                <a:gd name="T2" fmla="*/ 0 w 20879"/>
                <a:gd name="T3" fmla="*/ 0 h 20683"/>
                <a:gd name="T4" fmla="*/ 0 w 20879"/>
                <a:gd name="T5" fmla="*/ 0 h 20683"/>
                <a:gd name="T6" fmla="*/ 0 w 20879"/>
                <a:gd name="T7" fmla="*/ 0 h 206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79"/>
                <a:gd name="T13" fmla="*/ 0 h 20683"/>
                <a:gd name="T14" fmla="*/ 20879 w 20879"/>
                <a:gd name="T15" fmla="*/ 20683 h 206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79" h="20683">
                  <a:moveTo>
                    <a:pt x="1900" y="6809"/>
                  </a:moveTo>
                  <a:lnTo>
                    <a:pt x="1900" y="6809"/>
                  </a:lnTo>
                  <a:cubicBezTo>
                    <a:pt x="1657" y="4402"/>
                    <a:pt x="2907" y="2186"/>
                    <a:pt x="4690" y="1859"/>
                  </a:cubicBezTo>
                  <a:cubicBezTo>
                    <a:pt x="5413" y="1726"/>
                    <a:pt x="6148" y="1924"/>
                    <a:pt x="6778" y="2422"/>
                  </a:cubicBezTo>
                  <a:cubicBezTo>
                    <a:pt x="7444" y="726"/>
                    <a:pt x="9003" y="81"/>
                    <a:pt x="10258" y="982"/>
                  </a:cubicBezTo>
                  <a:cubicBezTo>
                    <a:pt x="10478" y="1139"/>
                    <a:pt x="10679" y="1339"/>
                    <a:pt x="10857" y="1575"/>
                  </a:cubicBezTo>
                  <a:cubicBezTo>
                    <a:pt x="11376" y="169"/>
                    <a:pt x="12641" y="-402"/>
                    <a:pt x="13682" y="299"/>
                  </a:cubicBezTo>
                  <a:cubicBezTo>
                    <a:pt x="13971" y="493"/>
                    <a:pt x="14222" y="774"/>
                    <a:pt x="14417" y="1120"/>
                  </a:cubicBezTo>
                  <a:cubicBezTo>
                    <a:pt x="15254" y="-210"/>
                    <a:pt x="16734" y="-374"/>
                    <a:pt x="17721" y="753"/>
                  </a:cubicBezTo>
                  <a:cubicBezTo>
                    <a:pt x="18137" y="1226"/>
                    <a:pt x="18416" y="1880"/>
                    <a:pt x="18513" y="2601"/>
                  </a:cubicBezTo>
                  <a:cubicBezTo>
                    <a:pt x="19885" y="3106"/>
                    <a:pt x="20694" y="5019"/>
                    <a:pt x="20320" y="6873"/>
                  </a:cubicBezTo>
                  <a:cubicBezTo>
                    <a:pt x="20289" y="7029"/>
                    <a:pt x="20249" y="7182"/>
                    <a:pt x="20202" y="7330"/>
                  </a:cubicBezTo>
                  <a:cubicBezTo>
                    <a:pt x="21303" y="9263"/>
                    <a:pt x="21033" y="12033"/>
                    <a:pt x="19601" y="13517"/>
                  </a:cubicBezTo>
                  <a:cubicBezTo>
                    <a:pt x="19155" y="13979"/>
                    <a:pt x="18628" y="14278"/>
                    <a:pt x="18072" y="14386"/>
                  </a:cubicBezTo>
                  <a:cubicBezTo>
                    <a:pt x="18059" y="16465"/>
                    <a:pt x="16799" y="18137"/>
                    <a:pt x="15257" y="18120"/>
                  </a:cubicBezTo>
                  <a:cubicBezTo>
                    <a:pt x="14742" y="18115"/>
                    <a:pt x="14238" y="17917"/>
                    <a:pt x="13801" y="17549"/>
                  </a:cubicBezTo>
                  <a:cubicBezTo>
                    <a:pt x="13279" y="19880"/>
                    <a:pt x="11460" y="21198"/>
                    <a:pt x="9737" y="20492"/>
                  </a:cubicBezTo>
                  <a:cubicBezTo>
                    <a:pt x="9015" y="20196"/>
                    <a:pt x="8392" y="19570"/>
                    <a:pt x="7972" y="18722"/>
                  </a:cubicBezTo>
                  <a:cubicBezTo>
                    <a:pt x="6209" y="20158"/>
                    <a:pt x="3919" y="19385"/>
                    <a:pt x="2859" y="16997"/>
                  </a:cubicBezTo>
                  <a:cubicBezTo>
                    <a:pt x="2846" y="16967"/>
                    <a:pt x="2832" y="16937"/>
                    <a:pt x="2819" y="16906"/>
                  </a:cubicBezTo>
                  <a:cubicBezTo>
                    <a:pt x="1665" y="17089"/>
                    <a:pt x="620" y="15977"/>
                    <a:pt x="484" y="14424"/>
                  </a:cubicBezTo>
                  <a:cubicBezTo>
                    <a:pt x="412" y="13596"/>
                    <a:pt x="614" y="12767"/>
                    <a:pt x="1038" y="12158"/>
                  </a:cubicBezTo>
                  <a:cubicBezTo>
                    <a:pt x="38" y="11364"/>
                    <a:pt x="-297" y="9621"/>
                    <a:pt x="288" y="8266"/>
                  </a:cubicBezTo>
                  <a:cubicBezTo>
                    <a:pt x="626" y="7483"/>
                    <a:pt x="1218" y="6966"/>
                    <a:pt x="1882" y="6873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10" name="AutoShape 9"/>
            <p:cNvSpPr>
              <a:spLocks/>
            </p:cNvSpPr>
            <p:nvPr/>
          </p:nvSpPr>
          <p:spPr bwMode="auto">
            <a:xfrm>
              <a:off x="87" y="206"/>
              <a:ext cx="38" cy="3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11" name="AutoShape 10"/>
            <p:cNvSpPr>
              <a:spLocks/>
            </p:cNvSpPr>
            <p:nvPr/>
          </p:nvSpPr>
          <p:spPr bwMode="auto">
            <a:xfrm>
              <a:off x="84" y="231"/>
              <a:ext cx="26" cy="2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12" name="AutoShape 11"/>
            <p:cNvSpPr>
              <a:spLocks/>
            </p:cNvSpPr>
            <p:nvPr/>
          </p:nvSpPr>
          <p:spPr bwMode="auto">
            <a:xfrm>
              <a:off x="87" y="245"/>
              <a:ext cx="13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13" name="AutoShape 12"/>
            <p:cNvSpPr>
              <a:spLocks/>
            </p:cNvSpPr>
            <p:nvPr/>
          </p:nvSpPr>
          <p:spPr bwMode="auto">
            <a:xfrm>
              <a:off x="16" y="11"/>
              <a:ext cx="294" cy="1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380" y="14010"/>
                  </a:moveTo>
                  <a:lnTo>
                    <a:pt x="1380" y="14010"/>
                  </a:lnTo>
                  <a:cubicBezTo>
                    <a:pt x="898" y="14065"/>
                    <a:pt x="416" y="13902"/>
                    <a:pt x="0" y="13541"/>
                  </a:cubicBezTo>
                  <a:moveTo>
                    <a:pt x="2598" y="19136"/>
                  </a:moveTo>
                  <a:lnTo>
                    <a:pt x="2598" y="19136"/>
                  </a:lnTo>
                  <a:cubicBezTo>
                    <a:pt x="2404" y="19249"/>
                    <a:pt x="2201" y="19325"/>
                    <a:pt x="1994" y="19360"/>
                  </a:cubicBezTo>
                  <a:moveTo>
                    <a:pt x="7802" y="21600"/>
                  </a:moveTo>
                  <a:lnTo>
                    <a:pt x="7802" y="21600"/>
                  </a:lnTo>
                  <a:cubicBezTo>
                    <a:pt x="7656" y="21279"/>
                    <a:pt x="7534" y="20936"/>
                    <a:pt x="7438" y="20577"/>
                  </a:cubicBezTo>
                  <a:moveTo>
                    <a:pt x="14531" y="19049"/>
                  </a:moveTo>
                  <a:cubicBezTo>
                    <a:pt x="14510" y="19430"/>
                    <a:pt x="14461" y="19806"/>
                    <a:pt x="14386" y="20171"/>
                  </a:cubicBezTo>
                  <a:moveTo>
                    <a:pt x="17420" y="12115"/>
                  </a:moveTo>
                  <a:cubicBezTo>
                    <a:pt x="18513" y="12896"/>
                    <a:pt x="19202" y="14527"/>
                    <a:pt x="19192" y="16309"/>
                  </a:cubicBezTo>
                  <a:moveTo>
                    <a:pt x="21600" y="7648"/>
                  </a:moveTo>
                  <a:lnTo>
                    <a:pt x="21600" y="7648"/>
                  </a:lnTo>
                  <a:cubicBezTo>
                    <a:pt x="21423" y="8255"/>
                    <a:pt x="21153" y="8793"/>
                    <a:pt x="20811" y="9221"/>
                  </a:cubicBezTo>
                  <a:moveTo>
                    <a:pt x="19706" y="1813"/>
                  </a:moveTo>
                  <a:lnTo>
                    <a:pt x="19706" y="1813"/>
                  </a:lnTo>
                  <a:cubicBezTo>
                    <a:pt x="19737" y="2058"/>
                    <a:pt x="19751" y="2307"/>
                    <a:pt x="19748" y="2556"/>
                  </a:cubicBezTo>
                  <a:moveTo>
                    <a:pt x="14668" y="947"/>
                  </a:moveTo>
                  <a:lnTo>
                    <a:pt x="14668" y="947"/>
                  </a:lnTo>
                  <a:cubicBezTo>
                    <a:pt x="14771" y="604"/>
                    <a:pt x="14907" y="285"/>
                    <a:pt x="15072" y="0"/>
                  </a:cubicBezTo>
                  <a:moveTo>
                    <a:pt x="10888" y="1398"/>
                  </a:moveTo>
                  <a:cubicBezTo>
                    <a:pt x="10930" y="1115"/>
                    <a:pt x="10996" y="841"/>
                    <a:pt x="11084" y="581"/>
                  </a:cubicBezTo>
                  <a:moveTo>
                    <a:pt x="6452" y="1676"/>
                  </a:moveTo>
                  <a:cubicBezTo>
                    <a:pt x="6709" y="1897"/>
                    <a:pt x="6946" y="2163"/>
                    <a:pt x="7160" y="2468"/>
                  </a:cubicBezTo>
                  <a:moveTo>
                    <a:pt x="1071" y="7904"/>
                  </a:moveTo>
                  <a:lnTo>
                    <a:pt x="1071" y="7904"/>
                  </a:lnTo>
                  <a:cubicBezTo>
                    <a:pt x="1015" y="7631"/>
                    <a:pt x="974" y="7353"/>
                    <a:pt x="948" y="7070"/>
                  </a:cubicBezTo>
                </a:path>
              </a:pathLst>
            </a:custGeom>
            <a:solidFill>
              <a:srgbClr val="000000">
                <a:alpha val="0"/>
              </a:srgbClr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54186" tIns="54186" rIns="54186" bIns="54186" anchor="ctr"/>
            <a:lstStyle/>
            <a:p>
              <a:endParaRPr lang="it-IT" sz="1350"/>
            </a:p>
          </p:txBody>
        </p:sp>
      </p:grpSp>
      <p:pic>
        <p:nvPicPr>
          <p:cNvPr id="16393" name="Picture 13" descr="image16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5017" y="2148150"/>
            <a:ext cx="714933" cy="67893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6394" name="Picture 14" descr="image14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9149" y="2223492"/>
            <a:ext cx="523223" cy="482204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6395" name="Picture 15" descr="image15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2427" y="2788574"/>
            <a:ext cx="573453" cy="493086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6396" name="Picture 16" descr="image1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7245" y="3391329"/>
            <a:ext cx="1252389" cy="167096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283989" y="2035133"/>
            <a:ext cx="1717011" cy="1416472"/>
            <a:chOff x="0" y="0"/>
            <a:chExt cx="257" cy="212"/>
          </a:xfrm>
        </p:grpSpPr>
        <p:sp>
          <p:nvSpPr>
            <p:cNvPr id="16404" name="AutoShape 18"/>
            <p:cNvSpPr>
              <a:spLocks/>
            </p:cNvSpPr>
            <p:nvPr/>
          </p:nvSpPr>
          <p:spPr bwMode="auto">
            <a:xfrm>
              <a:off x="0" y="0"/>
              <a:ext cx="257" cy="185"/>
            </a:xfrm>
            <a:custGeom>
              <a:avLst/>
              <a:gdLst>
                <a:gd name="T0" fmla="*/ 0 w 20879"/>
                <a:gd name="T1" fmla="*/ 0 h 20683"/>
                <a:gd name="T2" fmla="*/ 0 w 20879"/>
                <a:gd name="T3" fmla="*/ 0 h 20683"/>
                <a:gd name="T4" fmla="*/ 0 w 20879"/>
                <a:gd name="T5" fmla="*/ 0 h 20683"/>
                <a:gd name="T6" fmla="*/ 0 w 20879"/>
                <a:gd name="T7" fmla="*/ 0 h 206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79"/>
                <a:gd name="T13" fmla="*/ 0 h 20683"/>
                <a:gd name="T14" fmla="*/ 20879 w 20879"/>
                <a:gd name="T15" fmla="*/ 20683 h 206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79" h="20683">
                  <a:moveTo>
                    <a:pt x="1900" y="6809"/>
                  </a:moveTo>
                  <a:lnTo>
                    <a:pt x="1900" y="6809"/>
                  </a:lnTo>
                  <a:cubicBezTo>
                    <a:pt x="1657" y="4402"/>
                    <a:pt x="2907" y="2186"/>
                    <a:pt x="4690" y="1859"/>
                  </a:cubicBezTo>
                  <a:cubicBezTo>
                    <a:pt x="5413" y="1726"/>
                    <a:pt x="6148" y="1924"/>
                    <a:pt x="6778" y="2422"/>
                  </a:cubicBezTo>
                  <a:cubicBezTo>
                    <a:pt x="7444" y="726"/>
                    <a:pt x="9003" y="81"/>
                    <a:pt x="10258" y="982"/>
                  </a:cubicBezTo>
                  <a:cubicBezTo>
                    <a:pt x="10478" y="1139"/>
                    <a:pt x="10679" y="1339"/>
                    <a:pt x="10857" y="1575"/>
                  </a:cubicBezTo>
                  <a:cubicBezTo>
                    <a:pt x="11376" y="169"/>
                    <a:pt x="12641" y="-402"/>
                    <a:pt x="13682" y="299"/>
                  </a:cubicBezTo>
                  <a:cubicBezTo>
                    <a:pt x="13971" y="493"/>
                    <a:pt x="14222" y="774"/>
                    <a:pt x="14417" y="1120"/>
                  </a:cubicBezTo>
                  <a:cubicBezTo>
                    <a:pt x="15254" y="-210"/>
                    <a:pt x="16734" y="-374"/>
                    <a:pt x="17721" y="753"/>
                  </a:cubicBezTo>
                  <a:cubicBezTo>
                    <a:pt x="18137" y="1226"/>
                    <a:pt x="18416" y="1880"/>
                    <a:pt x="18513" y="2601"/>
                  </a:cubicBezTo>
                  <a:cubicBezTo>
                    <a:pt x="19885" y="3106"/>
                    <a:pt x="20694" y="5019"/>
                    <a:pt x="20320" y="6873"/>
                  </a:cubicBezTo>
                  <a:cubicBezTo>
                    <a:pt x="20289" y="7029"/>
                    <a:pt x="20249" y="7182"/>
                    <a:pt x="20202" y="7330"/>
                  </a:cubicBezTo>
                  <a:cubicBezTo>
                    <a:pt x="21303" y="9263"/>
                    <a:pt x="21033" y="12033"/>
                    <a:pt x="19601" y="13517"/>
                  </a:cubicBezTo>
                  <a:cubicBezTo>
                    <a:pt x="19155" y="13979"/>
                    <a:pt x="18628" y="14278"/>
                    <a:pt x="18072" y="14386"/>
                  </a:cubicBezTo>
                  <a:cubicBezTo>
                    <a:pt x="18059" y="16465"/>
                    <a:pt x="16799" y="18137"/>
                    <a:pt x="15257" y="18120"/>
                  </a:cubicBezTo>
                  <a:cubicBezTo>
                    <a:pt x="14742" y="18115"/>
                    <a:pt x="14238" y="17917"/>
                    <a:pt x="13801" y="17549"/>
                  </a:cubicBezTo>
                  <a:cubicBezTo>
                    <a:pt x="13279" y="19880"/>
                    <a:pt x="11460" y="21198"/>
                    <a:pt x="9737" y="20492"/>
                  </a:cubicBezTo>
                  <a:cubicBezTo>
                    <a:pt x="9015" y="20196"/>
                    <a:pt x="8392" y="19570"/>
                    <a:pt x="7972" y="18722"/>
                  </a:cubicBezTo>
                  <a:cubicBezTo>
                    <a:pt x="6209" y="20158"/>
                    <a:pt x="3919" y="19385"/>
                    <a:pt x="2859" y="16997"/>
                  </a:cubicBezTo>
                  <a:cubicBezTo>
                    <a:pt x="2846" y="16967"/>
                    <a:pt x="2832" y="16937"/>
                    <a:pt x="2819" y="16906"/>
                  </a:cubicBezTo>
                  <a:cubicBezTo>
                    <a:pt x="1665" y="17089"/>
                    <a:pt x="620" y="15977"/>
                    <a:pt x="484" y="14424"/>
                  </a:cubicBezTo>
                  <a:cubicBezTo>
                    <a:pt x="412" y="13596"/>
                    <a:pt x="614" y="12767"/>
                    <a:pt x="1038" y="12158"/>
                  </a:cubicBezTo>
                  <a:cubicBezTo>
                    <a:pt x="38" y="11364"/>
                    <a:pt x="-297" y="9621"/>
                    <a:pt x="288" y="8266"/>
                  </a:cubicBezTo>
                  <a:cubicBezTo>
                    <a:pt x="626" y="7483"/>
                    <a:pt x="1218" y="6966"/>
                    <a:pt x="1882" y="6873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05" name="AutoShape 19"/>
            <p:cNvSpPr>
              <a:spLocks/>
            </p:cNvSpPr>
            <p:nvPr/>
          </p:nvSpPr>
          <p:spPr bwMode="auto">
            <a:xfrm>
              <a:off x="69" y="169"/>
              <a:ext cx="32" cy="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06" name="AutoShape 20"/>
            <p:cNvSpPr>
              <a:spLocks/>
            </p:cNvSpPr>
            <p:nvPr/>
          </p:nvSpPr>
          <p:spPr bwMode="auto">
            <a:xfrm>
              <a:off x="67" y="190"/>
              <a:ext cx="21" cy="2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07" name="AutoShape 21"/>
            <p:cNvSpPr>
              <a:spLocks/>
            </p:cNvSpPr>
            <p:nvPr/>
          </p:nvSpPr>
          <p:spPr bwMode="auto">
            <a:xfrm>
              <a:off x="69" y="201"/>
              <a:ext cx="11" cy="1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B592"/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  <p:sp>
          <p:nvSpPr>
            <p:cNvPr id="16408" name="AutoShape 22"/>
            <p:cNvSpPr>
              <a:spLocks/>
            </p:cNvSpPr>
            <p:nvPr/>
          </p:nvSpPr>
          <p:spPr bwMode="auto">
            <a:xfrm>
              <a:off x="13" y="9"/>
              <a:ext cx="235" cy="1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380" y="14010"/>
                  </a:moveTo>
                  <a:lnTo>
                    <a:pt x="1380" y="14010"/>
                  </a:lnTo>
                  <a:cubicBezTo>
                    <a:pt x="898" y="14065"/>
                    <a:pt x="416" y="13902"/>
                    <a:pt x="0" y="13541"/>
                  </a:cubicBezTo>
                  <a:moveTo>
                    <a:pt x="2598" y="19136"/>
                  </a:moveTo>
                  <a:lnTo>
                    <a:pt x="2598" y="19136"/>
                  </a:lnTo>
                  <a:cubicBezTo>
                    <a:pt x="2404" y="19249"/>
                    <a:pt x="2201" y="19325"/>
                    <a:pt x="1994" y="19360"/>
                  </a:cubicBezTo>
                  <a:moveTo>
                    <a:pt x="7802" y="21600"/>
                  </a:moveTo>
                  <a:lnTo>
                    <a:pt x="7802" y="21600"/>
                  </a:lnTo>
                  <a:cubicBezTo>
                    <a:pt x="7656" y="21279"/>
                    <a:pt x="7534" y="20936"/>
                    <a:pt x="7438" y="20577"/>
                  </a:cubicBezTo>
                  <a:moveTo>
                    <a:pt x="14531" y="19049"/>
                  </a:moveTo>
                  <a:cubicBezTo>
                    <a:pt x="14510" y="19430"/>
                    <a:pt x="14461" y="19806"/>
                    <a:pt x="14386" y="20171"/>
                  </a:cubicBezTo>
                  <a:moveTo>
                    <a:pt x="17420" y="12115"/>
                  </a:moveTo>
                  <a:cubicBezTo>
                    <a:pt x="18513" y="12896"/>
                    <a:pt x="19202" y="14527"/>
                    <a:pt x="19192" y="16309"/>
                  </a:cubicBezTo>
                  <a:moveTo>
                    <a:pt x="21600" y="7648"/>
                  </a:moveTo>
                  <a:cubicBezTo>
                    <a:pt x="21423" y="8255"/>
                    <a:pt x="21153" y="8793"/>
                    <a:pt x="20811" y="9221"/>
                  </a:cubicBezTo>
                  <a:moveTo>
                    <a:pt x="19706" y="1813"/>
                  </a:moveTo>
                  <a:lnTo>
                    <a:pt x="19706" y="1813"/>
                  </a:lnTo>
                  <a:cubicBezTo>
                    <a:pt x="19737" y="2058"/>
                    <a:pt x="19751" y="2307"/>
                    <a:pt x="19748" y="2556"/>
                  </a:cubicBezTo>
                  <a:moveTo>
                    <a:pt x="14668" y="947"/>
                  </a:moveTo>
                  <a:lnTo>
                    <a:pt x="14668" y="947"/>
                  </a:lnTo>
                  <a:cubicBezTo>
                    <a:pt x="14771" y="604"/>
                    <a:pt x="14907" y="285"/>
                    <a:pt x="15072" y="0"/>
                  </a:cubicBezTo>
                  <a:moveTo>
                    <a:pt x="10888" y="1398"/>
                  </a:moveTo>
                  <a:cubicBezTo>
                    <a:pt x="10930" y="1115"/>
                    <a:pt x="10996" y="841"/>
                    <a:pt x="11084" y="581"/>
                  </a:cubicBezTo>
                  <a:moveTo>
                    <a:pt x="6452" y="1676"/>
                  </a:moveTo>
                  <a:cubicBezTo>
                    <a:pt x="6709" y="1897"/>
                    <a:pt x="6946" y="2163"/>
                    <a:pt x="7160" y="2468"/>
                  </a:cubicBezTo>
                  <a:moveTo>
                    <a:pt x="1071" y="7904"/>
                  </a:moveTo>
                  <a:lnTo>
                    <a:pt x="1071" y="7904"/>
                  </a:lnTo>
                  <a:cubicBezTo>
                    <a:pt x="1015" y="7631"/>
                    <a:pt x="974" y="7353"/>
                    <a:pt x="948" y="7070"/>
                  </a:cubicBezTo>
                </a:path>
              </a:pathLst>
            </a:custGeom>
            <a:solidFill>
              <a:srgbClr val="000000">
                <a:alpha val="0"/>
              </a:srgbClr>
            </a:solidFill>
            <a:ln w="36124">
              <a:solidFill>
                <a:srgbClr val="78846B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it-IT" sz="1350"/>
            </a:p>
          </p:txBody>
        </p:sp>
      </p:grpSp>
      <p:pic>
        <p:nvPicPr>
          <p:cNvPr id="16398" name="Picture 23" descr="image17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06295" y="2298838"/>
            <a:ext cx="1017985" cy="74088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6399" name="AutoShape 24"/>
          <p:cNvSpPr>
            <a:spLocks/>
          </p:cNvSpPr>
          <p:nvPr/>
        </p:nvSpPr>
        <p:spPr bwMode="auto">
          <a:xfrm>
            <a:off x="2424690" y="5274934"/>
            <a:ext cx="5349441" cy="452066"/>
          </a:xfrm>
          <a:prstGeom prst="rightArrow">
            <a:avLst>
              <a:gd name="adj1" fmla="val 50000"/>
              <a:gd name="adj2" fmla="val 35171"/>
            </a:avLst>
          </a:prstGeom>
          <a:solidFill>
            <a:srgbClr val="FFFF00"/>
          </a:solidFill>
          <a:ln w="36124">
            <a:solidFill>
              <a:srgbClr val="78846B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it-IT" sz="1350"/>
          </a:p>
        </p:txBody>
      </p:sp>
      <p:sp>
        <p:nvSpPr>
          <p:cNvPr id="26" name="Rettangolo 25"/>
          <p:cNvSpPr/>
          <p:nvPr/>
        </p:nvSpPr>
        <p:spPr>
          <a:xfrm>
            <a:off x="1633575" y="5387952"/>
            <a:ext cx="339050" cy="22603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218" tIns="24110" rIns="48218" bIns="24110" anchor="ctr"/>
          <a:lstStyle/>
          <a:p>
            <a:pPr algn="ctr">
              <a:defRPr/>
            </a:pPr>
            <a:endParaRPr lang="it-IT" sz="1350"/>
          </a:p>
        </p:txBody>
      </p:sp>
      <p:sp>
        <p:nvSpPr>
          <p:cNvPr id="27" name="Rettangolo 26"/>
          <p:cNvSpPr/>
          <p:nvPr/>
        </p:nvSpPr>
        <p:spPr>
          <a:xfrm>
            <a:off x="2010295" y="5387952"/>
            <a:ext cx="339050" cy="22603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218" tIns="24110" rIns="48218" bIns="24110" anchor="ctr"/>
          <a:lstStyle/>
          <a:p>
            <a:pPr algn="ctr">
              <a:defRPr/>
            </a:pPr>
            <a:endParaRPr lang="it-IT" sz="1350"/>
          </a:p>
        </p:txBody>
      </p:sp>
      <p:sp>
        <p:nvSpPr>
          <p:cNvPr id="28" name="Rettangolo 27"/>
          <p:cNvSpPr/>
          <p:nvPr/>
        </p:nvSpPr>
        <p:spPr>
          <a:xfrm>
            <a:off x="1256854" y="5387952"/>
            <a:ext cx="339050" cy="22603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218" tIns="24110" rIns="48218" bIns="24110" anchor="ctr"/>
          <a:lstStyle/>
          <a:p>
            <a:pPr algn="ctr">
              <a:defRPr/>
            </a:pPr>
            <a:endParaRPr lang="it-IT" sz="1350"/>
          </a:p>
        </p:txBody>
      </p:sp>
      <p:pic>
        <p:nvPicPr>
          <p:cNvPr id="30" name="Immagine 29" descr="LOGO_ANFFAS E CONSORZIO.jp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3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907571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200" b="1" dirty="0">
                <a:solidFill>
                  <a:srgbClr val="FF0000"/>
                </a:solidFill>
              </a:rPr>
              <a:t>Concettualizzare il Progetto di Vita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/>
          </p:nvPr>
        </p:nvGraphicFramePr>
        <p:xfrm>
          <a:off x="166012" y="1602969"/>
          <a:ext cx="8894985" cy="4362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3059"/>
                <a:gridCol w="1510282"/>
                <a:gridCol w="3751810"/>
                <a:gridCol w="2619834"/>
              </a:tblGrid>
              <a:tr h="287651">
                <a:tc rowSpan="8">
                  <a:txBody>
                    <a:bodyPr/>
                    <a:lstStyle/>
                    <a:p>
                      <a:pPr algn="ctr"/>
                      <a:r>
                        <a:rPr lang="it-IT" sz="1500" dirty="0" smtClean="0"/>
                        <a:t>Allineamento</a:t>
                      </a:r>
                      <a:endParaRPr lang="it-IT" sz="1500" dirty="0"/>
                    </a:p>
                  </a:txBody>
                  <a:tcPr marT="34290" marB="34290" vert="vert27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Fasi/</a:t>
                      </a:r>
                      <a:r>
                        <a:rPr lang="it-IT" sz="1200" b="1" dirty="0" err="1" smtClean="0"/>
                        <a:t>steps</a:t>
                      </a:r>
                      <a:endParaRPr lang="it-IT" sz="1200" b="1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Principi</a:t>
                      </a:r>
                      <a:endParaRPr lang="it-IT" sz="1200" b="1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Contenuti</a:t>
                      </a:r>
                      <a:endParaRPr lang="it-IT" sz="1200" b="1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30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Valori</a:t>
                      </a:r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Persona, Comunità, Civiltà, Responsabilità, Uguaglianza, Autodeterminazione, Partecipazione, Inclusione, </a:t>
                      </a:r>
                      <a:r>
                        <a:rPr lang="it-IT" sz="1100" dirty="0" err="1" smtClean="0"/>
                        <a:t>Capabilizzazione</a:t>
                      </a:r>
                      <a:r>
                        <a:rPr lang="it-IT" sz="1100" dirty="0" smtClean="0"/>
                        <a:t>…</a:t>
                      </a:r>
                      <a:endParaRPr lang="it-IT" sz="11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0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Politiche </a:t>
                      </a:r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Costituzione</a:t>
                      </a:r>
                    </a:p>
                    <a:p>
                      <a:r>
                        <a:rPr lang="it-IT" sz="1200" dirty="0" smtClean="0"/>
                        <a:t>Convenzione ONU</a:t>
                      </a:r>
                    </a:p>
                    <a:p>
                      <a:r>
                        <a:rPr lang="it-IT" sz="1200" dirty="0" smtClean="0"/>
                        <a:t>Leggi e provvedimenti</a:t>
                      </a:r>
                    </a:p>
                    <a:p>
                      <a:r>
                        <a:rPr lang="it-IT" sz="1200" dirty="0" smtClean="0"/>
                        <a:t>Tutele…</a:t>
                      </a:r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Modelli</a:t>
                      </a:r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AAIDD, ICF, approccio</a:t>
                      </a:r>
                      <a:r>
                        <a:rPr lang="it-IT" sz="1200" baseline="0" dirty="0" smtClean="0"/>
                        <a:t> ecologico…</a:t>
                      </a:r>
                      <a:endParaRPr lang="it-IT" sz="1200" dirty="0" smtClean="0"/>
                    </a:p>
                    <a:p>
                      <a:endParaRPr lang="it-IT" sz="1200" dirty="0" smtClean="0"/>
                    </a:p>
                    <a:p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/>
                        <a:t>Strategie, strumenti, tecniche</a:t>
                      </a: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Matrici ecologiche, SIS, POS, Terapie, Sostegni, ABA, Educazione strutturata…, </a:t>
                      </a:r>
                    </a:p>
                    <a:p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Linee guida </a:t>
                      </a:r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/>
                        <a:t>Processi/Procedure</a:t>
                      </a:r>
                    </a:p>
                    <a:p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Organizzazione</a:t>
                      </a:r>
                    </a:p>
                    <a:p>
                      <a:r>
                        <a:rPr lang="it-IT" sz="1200" dirty="0" smtClean="0"/>
                        <a:t>Coordinamento…</a:t>
                      </a:r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64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Pratiche</a:t>
                      </a:r>
                      <a:endParaRPr lang="it-IT" sz="14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dirty="0" err="1" smtClean="0"/>
                        <a:t>Evidence</a:t>
                      </a:r>
                      <a:r>
                        <a:rPr lang="it-IT" sz="1400" dirty="0" smtClean="0"/>
                        <a:t> </a:t>
                      </a:r>
                      <a:r>
                        <a:rPr lang="it-IT" sz="1400" dirty="0" err="1" smtClean="0"/>
                        <a:t>based</a:t>
                      </a:r>
                      <a:endParaRPr lang="it-IT" sz="14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4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920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Esiti</a:t>
                      </a:r>
                      <a:endParaRPr lang="it-IT" sz="14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Qualità di Vita</a:t>
                      </a:r>
                    </a:p>
                    <a:p>
                      <a:r>
                        <a:rPr lang="it-IT" sz="1400" dirty="0" smtClean="0"/>
                        <a:t>Ruolo, Significato…</a:t>
                      </a:r>
                      <a:endParaRPr lang="it-IT" sz="14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400" dirty="0"/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Connettore 2 5"/>
          <p:cNvCxnSpPr/>
          <p:nvPr/>
        </p:nvCxnSpPr>
        <p:spPr>
          <a:xfrm flipH="1">
            <a:off x="871549" y="1764821"/>
            <a:ext cx="8300" cy="3299310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8014" y="1947874"/>
            <a:ext cx="1054208" cy="49555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6879" y="2443427"/>
            <a:ext cx="637730" cy="779951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18653" y="2517633"/>
            <a:ext cx="865570" cy="623664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15497" y="3240223"/>
            <a:ext cx="1038322" cy="583304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28013" y="3260635"/>
            <a:ext cx="1232982" cy="599918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16878" y="4562694"/>
            <a:ext cx="575416" cy="408060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06723" y="4574498"/>
            <a:ext cx="796844" cy="396257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25485" y="5064133"/>
            <a:ext cx="767825" cy="383215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96071" y="5447347"/>
            <a:ext cx="697238" cy="522929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616879" y="940573"/>
            <a:ext cx="2109578" cy="605750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568484" y="4112739"/>
            <a:ext cx="1422631" cy="324196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284632" y="5337229"/>
            <a:ext cx="771235" cy="570714"/>
          </a:xfrm>
          <a:prstGeom prst="rect">
            <a:avLst/>
          </a:prstGeom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453820" y="4718663"/>
            <a:ext cx="674005" cy="759637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415497" y="1814736"/>
            <a:ext cx="984036" cy="628690"/>
          </a:xfrm>
          <a:prstGeom prst="rect">
            <a:avLst/>
          </a:prstGeom>
        </p:spPr>
      </p:pic>
      <p:sp>
        <p:nvSpPr>
          <p:cNvPr id="25" name="Freccia su 24"/>
          <p:cNvSpPr/>
          <p:nvPr/>
        </p:nvSpPr>
        <p:spPr>
          <a:xfrm>
            <a:off x="2282629" y="2027571"/>
            <a:ext cx="107906" cy="3598116"/>
          </a:xfrm>
          <a:prstGeom prst="upArrow">
            <a:avLst/>
          </a:prstGeom>
          <a:solidFill>
            <a:srgbClr val="C0504D"/>
          </a:solidFill>
          <a:ln cap="rnd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2390535" y="3581153"/>
            <a:ext cx="231583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Buoni esiti diventano VALORI!</a:t>
            </a:r>
          </a:p>
        </p:txBody>
      </p:sp>
      <p:pic>
        <p:nvPicPr>
          <p:cNvPr id="21" name="Immagine 20" descr="LOGO_ANFFAS E CONSORZIO.jpg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6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876828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it-IT" sz="3200" b="1" dirty="0"/>
              <a:t>Progetto di Vita: decidiamoci, 3 </a:t>
            </a:r>
            <a:r>
              <a:rPr lang="it-IT" sz="3200" b="1"/>
              <a:t>pagine+taccuino</a:t>
            </a:r>
            <a:endParaRPr lang="it-IT" sz="3200" b="1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/>
          </p:nvPr>
        </p:nvGraphicFramePr>
        <p:xfrm>
          <a:off x="457201" y="1734078"/>
          <a:ext cx="8229599" cy="40335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75657"/>
                <a:gridCol w="1175657"/>
                <a:gridCol w="1043406"/>
                <a:gridCol w="1224136"/>
                <a:gridCol w="1259429"/>
                <a:gridCol w="1476875"/>
                <a:gridCol w="874439"/>
              </a:tblGrid>
              <a:tr h="106680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Dominio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Obiettivi personali</a:t>
                      </a:r>
                    </a:p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Aspettative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Bisogni di Sostegno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err="1" smtClean="0">
                          <a:solidFill>
                            <a:srgbClr val="FF0000"/>
                          </a:solidFill>
                        </a:rPr>
                        <a:t>Capabilities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Attività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e Strategie di Sostegno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Responsabilità e gruppo di Lavoro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Esiti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BF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BM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BE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AD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SP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RI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IS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DD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1619672" y="2564905"/>
            <a:ext cx="3456384" cy="31393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r>
              <a:rPr lang="it-IT" b="1" dirty="0"/>
              <a:t>Valutazione multidimensionale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Clinica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Assistenziale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Funzionale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Personale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Diritti/Tutela</a:t>
            </a:r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076057" y="2564904"/>
            <a:ext cx="2736304" cy="313932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r>
              <a:rPr lang="it-IT" b="1" dirty="0"/>
              <a:t>Interventi</a:t>
            </a:r>
          </a:p>
          <a:p>
            <a:pPr algn="ctr"/>
            <a:r>
              <a:rPr lang="it-IT" b="1" dirty="0"/>
              <a:t>Sostegni</a:t>
            </a:r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740353" y="2564905"/>
            <a:ext cx="1403647" cy="35394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  <a:p>
            <a:r>
              <a:rPr lang="it-IT" sz="1600" b="1" dirty="0"/>
              <a:t>Verifica</a:t>
            </a:r>
          </a:p>
          <a:p>
            <a:r>
              <a:rPr lang="it-IT" sz="1600" b="1" dirty="0"/>
              <a:t>Appropriatezza</a:t>
            </a:r>
          </a:p>
          <a:p>
            <a:r>
              <a:rPr lang="it-IT" sz="1600" b="1" dirty="0"/>
              <a:t>Soddisfazione</a:t>
            </a:r>
          </a:p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</p:txBody>
      </p:sp>
      <p:pic>
        <p:nvPicPr>
          <p:cNvPr id="8" name="Immagine 7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9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87682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b="1" dirty="0"/>
              <a:t>Classificare e Governare i Sostegni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/>
          </p:nvPr>
        </p:nvGraphicFramePr>
        <p:xfrm>
          <a:off x="457201" y="1734078"/>
          <a:ext cx="8229599" cy="40335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75657"/>
                <a:gridCol w="1175657"/>
                <a:gridCol w="1043406"/>
                <a:gridCol w="1224136"/>
                <a:gridCol w="1259429"/>
                <a:gridCol w="1476875"/>
                <a:gridCol w="874439"/>
              </a:tblGrid>
              <a:tr h="106680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Attività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e Strategie di Sostegno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Categorie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di </a:t>
                      </a:r>
                      <a:r>
                        <a:rPr lang="it-IT" sz="1600" b="1" baseline="0" dirty="0" err="1" smtClean="0">
                          <a:solidFill>
                            <a:srgbClr val="FF0000"/>
                          </a:solidFill>
                        </a:rPr>
                        <a:t>Sostegn</a:t>
                      </a:r>
                      <a:r>
                        <a:rPr lang="it-IT" sz="1600" b="1" dirty="0" err="1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ICF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SIS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Aree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di Sostegno AAIDD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Indicatori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 e Nomenclatore Regionali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Costi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6228184" y="2852937"/>
            <a:ext cx="2016224" cy="230832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Area:</a:t>
            </a:r>
          </a:p>
          <a:p>
            <a:pPr marL="285743" indent="-285743">
              <a:buFont typeface="Arial"/>
              <a:buChar char="•"/>
            </a:pPr>
            <a:r>
              <a:rPr lang="it-IT" b="1" dirty="0"/>
              <a:t>medica</a:t>
            </a:r>
          </a:p>
          <a:p>
            <a:pPr marL="285743" indent="-285743">
              <a:buFont typeface="Arial"/>
              <a:buChar char="•"/>
            </a:pPr>
            <a:r>
              <a:rPr lang="it-IT" b="1" dirty="0"/>
              <a:t>infermieristica</a:t>
            </a:r>
          </a:p>
          <a:p>
            <a:pPr marL="285743" indent="-285743">
              <a:buFont typeface="Arial"/>
              <a:buChar char="•"/>
            </a:pPr>
            <a:r>
              <a:rPr lang="it-IT" b="1" dirty="0"/>
              <a:t>riabilitativa educativa</a:t>
            </a:r>
          </a:p>
          <a:p>
            <a:pPr marL="285743" indent="-285743">
              <a:buFont typeface="Arial"/>
              <a:buChar char="•"/>
            </a:pPr>
            <a:r>
              <a:rPr lang="it-IT" b="1" dirty="0"/>
              <a:t>assistenziale</a:t>
            </a:r>
          </a:p>
          <a:p>
            <a:pPr marL="285743" indent="-285743">
              <a:buFont typeface="Arial"/>
              <a:buChar char="•"/>
            </a:pPr>
            <a:r>
              <a:rPr lang="it-IT" b="1" dirty="0"/>
              <a:t>Sociale</a:t>
            </a:r>
          </a:p>
          <a:p>
            <a:pPr marL="285743" indent="-285743">
              <a:buFont typeface="Arial"/>
              <a:buChar char="•"/>
            </a:pPr>
            <a:r>
              <a:rPr lang="it-IT" b="1" dirty="0"/>
              <a:t>…</a:t>
            </a:r>
          </a:p>
        </p:txBody>
      </p:sp>
      <p:sp>
        <p:nvSpPr>
          <p:cNvPr id="5" name="Freccia sinistra 4"/>
          <p:cNvSpPr/>
          <p:nvPr/>
        </p:nvSpPr>
        <p:spPr>
          <a:xfrm>
            <a:off x="1259632" y="3861049"/>
            <a:ext cx="7200800" cy="28803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87682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b="1" dirty="0"/>
              <a:t>Progetto di Vita: cominciamo oggi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/>
          </p:nvPr>
        </p:nvGraphicFramePr>
        <p:xfrm>
          <a:off x="457201" y="1734078"/>
          <a:ext cx="8229599" cy="40335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75657"/>
                <a:gridCol w="1175657"/>
                <a:gridCol w="1043406"/>
                <a:gridCol w="1224136"/>
                <a:gridCol w="1259429"/>
                <a:gridCol w="1476875"/>
                <a:gridCol w="874439"/>
              </a:tblGrid>
              <a:tr h="106680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Dominio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Obiettivi personali</a:t>
                      </a:r>
                    </a:p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Aspettative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Bisogni di Sostegno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err="1" smtClean="0">
                          <a:solidFill>
                            <a:srgbClr val="FF0000"/>
                          </a:solidFill>
                        </a:rPr>
                        <a:t>Capabilities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Attività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e Strategie di Sostegno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Responsabilità e gruppo di Lavoro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Esiti</a:t>
                      </a:r>
                      <a:endParaRPr lang="it-IT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BF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BM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BE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AD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SP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RI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IS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800" b="1" dirty="0" smtClean="0"/>
                        <a:t>DD</a:t>
                      </a:r>
                      <a:endParaRPr lang="it-IT" sz="18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t-IT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1619672" y="2564905"/>
            <a:ext cx="3456384" cy="31393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r>
              <a:rPr lang="it-IT" b="1" dirty="0"/>
              <a:t>Valutazione multidimensionale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Clinica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Assistenziale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Funzionale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Personale</a:t>
            </a:r>
          </a:p>
          <a:p>
            <a:pPr marL="342892" indent="-342892">
              <a:buFont typeface="+mj-lt"/>
              <a:buAutoNum type="arabicPeriod"/>
            </a:pPr>
            <a:r>
              <a:rPr lang="it-IT" b="1" dirty="0"/>
              <a:t>  Diritti/Tutela</a:t>
            </a:r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076057" y="2564905"/>
            <a:ext cx="2736304" cy="341632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r>
              <a:rPr lang="it-IT" b="1" dirty="0"/>
              <a:t>Interventi</a:t>
            </a:r>
          </a:p>
          <a:p>
            <a:pPr algn="ctr"/>
            <a:r>
              <a:rPr lang="it-IT" b="1" dirty="0"/>
              <a:t>Sostegni</a:t>
            </a:r>
          </a:p>
          <a:p>
            <a:pPr algn="ctr"/>
            <a:r>
              <a:rPr lang="it-IT" b="1"/>
              <a:t>Risorse</a:t>
            </a:r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  <a:p>
            <a:pPr algn="ctr"/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596336" y="2564905"/>
            <a:ext cx="1512169" cy="3046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  <a:p>
            <a:r>
              <a:rPr lang="it-IT" sz="1600" b="1" dirty="0"/>
              <a:t>Verifica</a:t>
            </a:r>
          </a:p>
          <a:p>
            <a:r>
              <a:rPr lang="it-IT" sz="1600" b="1" dirty="0"/>
              <a:t>Appropriatezza</a:t>
            </a:r>
          </a:p>
          <a:p>
            <a:r>
              <a:rPr lang="it-IT" sz="1600" b="1" dirty="0"/>
              <a:t>Soddisfazione</a:t>
            </a:r>
          </a:p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  <a:p>
            <a:endParaRPr lang="it-IT" b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339753" y="4941169"/>
            <a:ext cx="79208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UVD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508105" y="4675363"/>
            <a:ext cx="115212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Servizi</a:t>
            </a:r>
          </a:p>
          <a:p>
            <a:r>
              <a:rPr lang="it-IT" b="1" dirty="0"/>
              <a:t>Comunità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645863" y="4479503"/>
            <a:ext cx="1512168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PERSONA</a:t>
            </a:r>
          </a:p>
          <a:p>
            <a:r>
              <a:rPr lang="it-IT" b="1" dirty="0"/>
              <a:t>FAMIGLIA </a:t>
            </a:r>
          </a:p>
          <a:p>
            <a:r>
              <a:rPr lang="it-IT" b="1" dirty="0"/>
              <a:t>ISTITUZIONI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763689" y="2749571"/>
            <a:ext cx="7067127" cy="369332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Processo Partecipativo costante</a:t>
            </a:r>
          </a:p>
        </p:txBody>
      </p:sp>
      <p:pic>
        <p:nvPicPr>
          <p:cNvPr id="11" name="Immagine 10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1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3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/>
          <p:nvPr/>
        </p:nvSpPr>
        <p:spPr>
          <a:xfrm>
            <a:off x="241735" y="764704"/>
            <a:ext cx="8456831" cy="544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/>
          <a:p>
            <a:pPr defTabSz="573955">
              <a:defRPr sz="1800">
                <a:solidFill>
                  <a:srgbClr val="000000"/>
                </a:solidFill>
              </a:defRPr>
            </a:pPr>
            <a:r>
              <a:rPr sz="15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Matrice</a:t>
            </a:r>
            <a:r>
              <a:rPr sz="1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15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Ecologica</a:t>
            </a:r>
            <a:r>
              <a:rPr sz="1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sz="15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dall’Assessment</a:t>
            </a:r>
            <a:r>
              <a:rPr sz="1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15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agli</a:t>
            </a:r>
            <a:r>
              <a:rPr sz="1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15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Obiettivi</a:t>
            </a:r>
            <a:r>
              <a:rPr sz="1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di </a:t>
            </a:r>
            <a:r>
              <a:rPr sz="15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Sostegno</a:t>
            </a:r>
            <a:r>
              <a:rPr sz="15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(INPUT)</a:t>
            </a:r>
            <a:endParaRPr sz="1500" dirty="0">
              <a:latin typeface="Arial"/>
              <a:ea typeface="Arial"/>
              <a:cs typeface="Arial"/>
              <a:sym typeface="Arial"/>
            </a:endParaRPr>
          </a:p>
          <a:p>
            <a:pPr defTabSz="573955">
              <a:defRPr sz="1800">
                <a:solidFill>
                  <a:srgbClr val="000000"/>
                </a:solidFill>
              </a:defRPr>
            </a:pPr>
            <a:r>
              <a:rPr sz="1500" b="1" dirty="0">
                <a:latin typeface="Arial"/>
                <a:ea typeface="Arial"/>
                <a:cs typeface="Arial"/>
                <a:sym typeface="Arial"/>
              </a:rPr>
              <a:t> </a:t>
            </a:r>
          </a:p>
        </p:txBody>
      </p:sp>
      <p:sp>
        <p:nvSpPr>
          <p:cNvPr id="296" name="Shape 296"/>
          <p:cNvSpPr/>
          <p:nvPr/>
        </p:nvSpPr>
        <p:spPr>
          <a:xfrm>
            <a:off x="2896476" y="3521026"/>
            <a:ext cx="4404106" cy="544092"/>
          </a:xfrm>
          <a:prstGeom prst="rect">
            <a:avLst/>
          </a:prstGeom>
          <a:solidFill>
            <a:srgbClr val="FFFF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/>
              <a:t>Estrarre le informazioni rilevanti  dell’assessment in relazione ai domini</a:t>
            </a:r>
          </a:p>
        </p:txBody>
      </p:sp>
      <p:pic>
        <p:nvPicPr>
          <p:cNvPr id="297" name="image57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53963" y="1196752"/>
            <a:ext cx="8910088" cy="4320201"/>
          </a:xfrm>
          <a:prstGeom prst="rect">
            <a:avLst/>
          </a:prstGeom>
          <a:ln w="12700">
            <a:miter lim="400000"/>
          </a:ln>
        </p:spPr>
      </p:pic>
      <p:sp>
        <p:nvSpPr>
          <p:cNvPr id="298" name="Shape 298"/>
          <p:cNvSpPr/>
          <p:nvPr/>
        </p:nvSpPr>
        <p:spPr>
          <a:xfrm rot="21600000">
            <a:off x="2683673" y="2594435"/>
            <a:ext cx="1406026" cy="1005757"/>
          </a:xfrm>
          <a:prstGeom prst="rect">
            <a:avLst/>
          </a:prstGeom>
          <a:solidFill>
            <a:srgbClr val="FFFF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algn="l"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/>
              <a:t>Estrarre informazione rilevante per dominio</a:t>
            </a:r>
          </a:p>
        </p:txBody>
      </p:sp>
      <p:sp>
        <p:nvSpPr>
          <p:cNvPr id="299" name="Shape 299"/>
          <p:cNvSpPr/>
          <p:nvPr/>
        </p:nvSpPr>
        <p:spPr>
          <a:xfrm>
            <a:off x="4790342" y="2784366"/>
            <a:ext cx="1406026" cy="774924"/>
          </a:xfrm>
          <a:prstGeom prst="rect">
            <a:avLst/>
          </a:prstGeom>
          <a:solidFill>
            <a:srgbClr val="FFFF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algn="l"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/>
              <a:t>Classificare informazione per dominio</a:t>
            </a:r>
          </a:p>
        </p:txBody>
      </p:sp>
      <p:sp>
        <p:nvSpPr>
          <p:cNvPr id="300" name="Shape 300"/>
          <p:cNvSpPr/>
          <p:nvPr/>
        </p:nvSpPr>
        <p:spPr>
          <a:xfrm>
            <a:off x="4925310" y="4291534"/>
            <a:ext cx="2224536" cy="692468"/>
          </a:xfrm>
          <a:prstGeom prst="rect">
            <a:avLst/>
          </a:prstGeom>
          <a:solidFill>
            <a:srgbClr val="FFFF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/>
          <a:lstStyle>
            <a:lvl1pPr algn="l"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/>
              <a:t>Integrare/sintetizzare informazione per dominio</a:t>
            </a:r>
          </a:p>
        </p:txBody>
      </p:sp>
      <p:sp>
        <p:nvSpPr>
          <p:cNvPr id="301" name="Shape 301"/>
          <p:cNvSpPr/>
          <p:nvPr/>
        </p:nvSpPr>
        <p:spPr>
          <a:xfrm>
            <a:off x="5283677" y="5437488"/>
            <a:ext cx="3186461" cy="313260"/>
          </a:xfrm>
          <a:prstGeom prst="rect">
            <a:avLst/>
          </a:prstGeom>
          <a:solidFill>
            <a:srgbClr val="C9CBC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/>
              <a:t>Definire obiettivi di sostegno</a:t>
            </a:r>
          </a:p>
        </p:txBody>
      </p:sp>
      <p:sp>
        <p:nvSpPr>
          <p:cNvPr id="302" name="Shape 302"/>
          <p:cNvSpPr/>
          <p:nvPr/>
        </p:nvSpPr>
        <p:spPr>
          <a:xfrm>
            <a:off x="2269973" y="3126829"/>
            <a:ext cx="507351" cy="191580"/>
          </a:xfrm>
          <a:prstGeom prst="rightArrow">
            <a:avLst>
              <a:gd name="adj1" fmla="val 50000"/>
              <a:gd name="adj2" fmla="val 50298"/>
            </a:avLst>
          </a:prstGeom>
          <a:gradFill>
            <a:gsLst>
              <a:gs pos="0">
                <a:srgbClr val="D15E13"/>
              </a:gs>
              <a:gs pos="80000">
                <a:srgbClr val="FF802C"/>
              </a:gs>
              <a:gs pos="100000">
                <a:srgbClr val="FF812D"/>
              </a:gs>
            </a:gsLst>
            <a:lin ang="16200000"/>
          </a:gradFill>
          <a:ln w="12700">
            <a:solidFill>
              <a:srgbClr val="FD8231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40815" tIns="40815" rIns="40815" bIns="40815" anchor="ctr"/>
          <a:lstStyle/>
          <a:p>
            <a:pPr defTabSz="573955">
              <a:defRPr sz="2400">
                <a:latin typeface="Cambria"/>
                <a:ea typeface="Cambria"/>
                <a:cs typeface="Cambria"/>
                <a:sym typeface="Cambria"/>
              </a:defRPr>
            </a:pPr>
            <a:endParaRPr sz="2400"/>
          </a:p>
        </p:txBody>
      </p:sp>
      <p:sp>
        <p:nvSpPr>
          <p:cNvPr id="303" name="Shape 303"/>
          <p:cNvSpPr/>
          <p:nvPr/>
        </p:nvSpPr>
        <p:spPr>
          <a:xfrm>
            <a:off x="4067806" y="3065077"/>
            <a:ext cx="805994" cy="191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214" y="5400"/>
                </a:lnTo>
                <a:lnTo>
                  <a:pt x="214" y="16200"/>
                </a:lnTo>
                <a:lnTo>
                  <a:pt x="0" y="16200"/>
                </a:lnTo>
                <a:close/>
                <a:moveTo>
                  <a:pt x="428" y="5400"/>
                </a:moveTo>
                <a:lnTo>
                  <a:pt x="857" y="5400"/>
                </a:lnTo>
                <a:lnTo>
                  <a:pt x="857" y="16200"/>
                </a:lnTo>
                <a:lnTo>
                  <a:pt x="428" y="16200"/>
                </a:lnTo>
                <a:close/>
                <a:moveTo>
                  <a:pt x="1071" y="5400"/>
                </a:moveTo>
                <a:lnTo>
                  <a:pt x="18172" y="5400"/>
                </a:lnTo>
                <a:lnTo>
                  <a:pt x="18172" y="0"/>
                </a:lnTo>
                <a:lnTo>
                  <a:pt x="21600" y="10800"/>
                </a:lnTo>
                <a:lnTo>
                  <a:pt x="18172" y="21600"/>
                </a:lnTo>
                <a:lnTo>
                  <a:pt x="18172" y="16200"/>
                </a:lnTo>
                <a:lnTo>
                  <a:pt x="1071" y="16200"/>
                </a:lnTo>
                <a:close/>
              </a:path>
            </a:pathLst>
          </a:custGeom>
          <a:gradFill>
            <a:gsLst>
              <a:gs pos="0">
                <a:srgbClr val="D15E13"/>
              </a:gs>
              <a:gs pos="80000">
                <a:srgbClr val="FF802C"/>
              </a:gs>
              <a:gs pos="100000">
                <a:srgbClr val="FF812D"/>
              </a:gs>
            </a:gsLst>
            <a:lin ang="16200000"/>
          </a:gradFill>
          <a:ln w="12700">
            <a:solidFill>
              <a:srgbClr val="FD8231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40815" tIns="40815" rIns="40815" bIns="40815" anchor="ctr"/>
          <a:lstStyle/>
          <a:p>
            <a:pPr defTabSz="573955">
              <a:defRPr sz="2400">
                <a:latin typeface="Cambria"/>
                <a:ea typeface="Cambria"/>
                <a:cs typeface="Cambria"/>
                <a:sym typeface="Cambria"/>
              </a:defRPr>
            </a:pPr>
            <a:endParaRPr sz="2400"/>
          </a:p>
        </p:txBody>
      </p:sp>
      <p:sp>
        <p:nvSpPr>
          <p:cNvPr id="304" name="Shape 304"/>
          <p:cNvSpPr/>
          <p:nvPr/>
        </p:nvSpPr>
        <p:spPr>
          <a:xfrm>
            <a:off x="6263070" y="3053136"/>
            <a:ext cx="835812" cy="215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232" y="5400"/>
                </a:lnTo>
                <a:lnTo>
                  <a:pt x="232" y="16200"/>
                </a:lnTo>
                <a:lnTo>
                  <a:pt x="0" y="16200"/>
                </a:lnTo>
                <a:close/>
                <a:moveTo>
                  <a:pt x="465" y="5400"/>
                </a:moveTo>
                <a:lnTo>
                  <a:pt x="929" y="5400"/>
                </a:lnTo>
                <a:lnTo>
                  <a:pt x="929" y="16200"/>
                </a:lnTo>
                <a:lnTo>
                  <a:pt x="465" y="16200"/>
                </a:lnTo>
                <a:close/>
                <a:moveTo>
                  <a:pt x="1162" y="5400"/>
                </a:moveTo>
                <a:lnTo>
                  <a:pt x="17883" y="5400"/>
                </a:lnTo>
                <a:lnTo>
                  <a:pt x="17883" y="0"/>
                </a:lnTo>
                <a:lnTo>
                  <a:pt x="21600" y="10800"/>
                </a:lnTo>
                <a:lnTo>
                  <a:pt x="17883" y="21600"/>
                </a:lnTo>
                <a:lnTo>
                  <a:pt x="17883" y="16200"/>
                </a:lnTo>
                <a:lnTo>
                  <a:pt x="1162" y="16200"/>
                </a:lnTo>
                <a:close/>
              </a:path>
            </a:pathLst>
          </a:custGeom>
          <a:gradFill>
            <a:gsLst>
              <a:gs pos="0">
                <a:srgbClr val="D15E13"/>
              </a:gs>
              <a:gs pos="80000">
                <a:srgbClr val="FF802C"/>
              </a:gs>
              <a:gs pos="100000">
                <a:srgbClr val="FF812D"/>
              </a:gs>
            </a:gsLst>
            <a:lin ang="16200000"/>
          </a:gradFill>
          <a:ln w="12700">
            <a:solidFill>
              <a:srgbClr val="FD8231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40815" tIns="40815" rIns="40815" bIns="40815" anchor="ctr"/>
          <a:lstStyle/>
          <a:p>
            <a:pPr defTabSz="573955">
              <a:defRPr sz="2400">
                <a:latin typeface="Cambria"/>
                <a:ea typeface="Cambria"/>
                <a:cs typeface="Cambria"/>
                <a:sym typeface="Cambria"/>
              </a:defRPr>
            </a:pPr>
            <a:endParaRPr sz="2400"/>
          </a:p>
        </p:txBody>
      </p:sp>
      <p:sp>
        <p:nvSpPr>
          <p:cNvPr id="305" name="Shape 305"/>
          <p:cNvSpPr/>
          <p:nvPr/>
        </p:nvSpPr>
        <p:spPr>
          <a:xfrm>
            <a:off x="7042113" y="1626091"/>
            <a:ext cx="146194" cy="3737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283"/>
                </a:moveTo>
                <a:lnTo>
                  <a:pt x="5400" y="21283"/>
                </a:lnTo>
                <a:lnTo>
                  <a:pt x="5400" y="0"/>
                </a:lnTo>
                <a:lnTo>
                  <a:pt x="16200" y="0"/>
                </a:lnTo>
                <a:lnTo>
                  <a:pt x="16200" y="21283"/>
                </a:lnTo>
                <a:lnTo>
                  <a:pt x="21600" y="21283"/>
                </a:lnTo>
                <a:lnTo>
                  <a:pt x="10800" y="21600"/>
                </a:lnTo>
                <a:close/>
              </a:path>
            </a:pathLst>
          </a:custGeom>
          <a:gradFill>
            <a:gsLst>
              <a:gs pos="0">
                <a:srgbClr val="D15E13"/>
              </a:gs>
              <a:gs pos="80000">
                <a:srgbClr val="FF802C"/>
              </a:gs>
              <a:gs pos="100000">
                <a:srgbClr val="FF812D"/>
              </a:gs>
            </a:gsLst>
            <a:lin ang="16200000"/>
          </a:gradFill>
          <a:ln w="12700">
            <a:solidFill>
              <a:srgbClr val="FD8231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40815" tIns="40815" rIns="40815" bIns="40815" anchor="ctr"/>
          <a:lstStyle/>
          <a:p>
            <a:pPr defTabSz="573955">
              <a:defRPr sz="2400">
                <a:latin typeface="Cambria"/>
                <a:ea typeface="Cambria"/>
                <a:cs typeface="Cambria"/>
                <a:sym typeface="Cambria"/>
              </a:defRPr>
            </a:pPr>
            <a:endParaRPr sz="2400"/>
          </a:p>
        </p:txBody>
      </p:sp>
      <p:sp>
        <p:nvSpPr>
          <p:cNvPr id="306" name="Shape 306"/>
          <p:cNvSpPr/>
          <p:nvPr/>
        </p:nvSpPr>
        <p:spPr>
          <a:xfrm>
            <a:off x="107504" y="5445224"/>
            <a:ext cx="2878843" cy="359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3774" tIns="63774" rIns="63774" bIns="63774">
            <a:spAutoFit/>
          </a:bodyPr>
          <a:lstStyle>
            <a:lvl1pPr algn="l" defTabSz="914400">
              <a:defRPr sz="2400" b="1">
                <a:solidFill>
                  <a:srgbClr val="97181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1500" dirty="0" err="1"/>
              <a:t>Funzioni</a:t>
            </a:r>
            <a:r>
              <a:rPr sz="1500" dirty="0"/>
              <a:t> di Case Manager</a:t>
            </a:r>
          </a:p>
        </p:txBody>
      </p:sp>
      <p:sp>
        <p:nvSpPr>
          <p:cNvPr id="307" name="Shape 307"/>
          <p:cNvSpPr/>
          <p:nvPr/>
        </p:nvSpPr>
        <p:spPr>
          <a:xfrm>
            <a:off x="4054652" y="3258303"/>
            <a:ext cx="64461" cy="341396"/>
          </a:xfrm>
          <a:prstGeom prst="rect">
            <a:avLst/>
          </a:prstGeom>
          <a:ln w="12700">
            <a:miter lim="400000"/>
          </a:ln>
        </p:spPr>
        <p:txBody>
          <a:bodyPr wrap="none" lIns="31887" tIns="31887" rIns="31887" bIns="31887" anchor="ctr">
            <a:spAutoFit/>
          </a:bodyPr>
          <a:lstStyle/>
          <a:p>
            <a:pPr lvl="0"/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3422763" y="3219831"/>
            <a:ext cx="64461" cy="4183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1887" tIns="31887" rIns="31887" bIns="31887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endParaRPr sz="2300">
              <a:solidFill>
                <a:srgbClr val="FFFFFF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635601" y="1856022"/>
            <a:ext cx="738664" cy="2866349"/>
          </a:xfrm>
          <a:prstGeom prst="rect">
            <a:avLst/>
          </a:prstGeom>
          <a:solidFill>
            <a:srgbClr val="FF0000"/>
          </a:solidFill>
        </p:spPr>
        <p:txBody>
          <a:bodyPr vert="vert" wrap="square" rtlCol="0">
            <a:spAutoFit/>
          </a:bodyPr>
          <a:lstStyle/>
          <a:p>
            <a:pPr algn="ctr"/>
            <a:r>
              <a:rPr lang="it-IT" b="1" dirty="0"/>
              <a:t>VALUTAZIONE MULTIDIMENSIONALE</a:t>
            </a:r>
          </a:p>
        </p:txBody>
      </p:sp>
      <p:pic>
        <p:nvPicPr>
          <p:cNvPr id="17" name="Immagine 16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35846"/>
      </p:ext>
    </p:extLst>
  </p:cSld>
  <p:clrMapOvr>
    <a:masterClrMapping/>
  </p:clrMapOvr>
  <p:transition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8" grpId="0" animBg="1" advAuto="0"/>
      <p:bldP spid="299" grpId="0" animBg="1" advAuto="0"/>
      <p:bldP spid="300" grpId="0" animBg="1" advAuto="0"/>
      <p:bldP spid="301" grpId="0" animBg="1" advAuto="0"/>
      <p:bldP spid="302" grpId="0" animBg="1" advAuto="0"/>
      <p:bldP spid="303" grpId="0" animBg="1" advAuto="0"/>
      <p:bldP spid="304" grpId="0" animBg="1" advAuto="0"/>
      <p:bldP spid="305" grpId="0" animBg="1" advAuto="0"/>
      <p:bldP spid="16" grpId="0" animBg="1"/>
      <p:bldP spid="16" grpId="1" animBg="1"/>
      <p:bldP spid="16" grpId="2" animBg="1"/>
      <p:bldP spid="16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/>
        </p:nvSpPr>
        <p:spPr>
          <a:xfrm>
            <a:off x="264857" y="908720"/>
            <a:ext cx="8287393" cy="544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defTabSz="914400">
              <a:defRPr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1500" dirty="0"/>
              <a:t>La Matrice dei Sostegni: classificare e gestire i sostegni per migliorare il Funzionamento e la QdV  (THROUGHPUT) </a:t>
            </a:r>
          </a:p>
        </p:txBody>
      </p:sp>
      <p:sp>
        <p:nvSpPr>
          <p:cNvPr id="311" name="Shape 311"/>
          <p:cNvSpPr/>
          <p:nvPr/>
        </p:nvSpPr>
        <p:spPr>
          <a:xfrm>
            <a:off x="3203848" y="5733256"/>
            <a:ext cx="2448757" cy="313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algn="l"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 dirty="0" err="1"/>
              <a:t>Classificare</a:t>
            </a:r>
            <a:r>
              <a:rPr sz="1500" dirty="0"/>
              <a:t> </a:t>
            </a:r>
            <a:r>
              <a:rPr sz="1500" dirty="0" err="1"/>
              <a:t>i</a:t>
            </a:r>
            <a:r>
              <a:rPr sz="1500" dirty="0"/>
              <a:t> </a:t>
            </a:r>
            <a:r>
              <a:rPr sz="1500" dirty="0" err="1"/>
              <a:t>sostegni</a:t>
            </a:r>
            <a:endParaRPr sz="1500" dirty="0"/>
          </a:p>
        </p:txBody>
      </p:sp>
      <p:pic>
        <p:nvPicPr>
          <p:cNvPr id="312" name="image61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64349" y="1484784"/>
            <a:ext cx="8671274" cy="4299805"/>
          </a:xfrm>
          <a:prstGeom prst="rect">
            <a:avLst/>
          </a:prstGeom>
          <a:ln w="12700">
            <a:miter lim="400000"/>
          </a:ln>
        </p:spPr>
      </p:pic>
      <p:sp>
        <p:nvSpPr>
          <p:cNvPr id="313" name="Shape 313"/>
          <p:cNvSpPr/>
          <p:nvPr/>
        </p:nvSpPr>
        <p:spPr>
          <a:xfrm>
            <a:off x="3049525" y="2947200"/>
            <a:ext cx="3200287" cy="2159919"/>
          </a:xfrm>
          <a:prstGeom prst="rect">
            <a:avLst/>
          </a:prstGeom>
          <a:solidFill>
            <a:srgbClr val="FFFF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/>
          <a:p>
            <a:pPr defTabSz="573955"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Sostegni classificati: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286977" indent="-286977" defTabSz="573955">
              <a:buSzPct val="100000"/>
              <a:buAutoNum type="circleNumDbPlain"/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Fornitore di sostegno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286977" indent="-286977" defTabSz="573955">
              <a:buSzPct val="100000"/>
              <a:buAutoNum type="circleNumDbPlain"/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Attività di sostegno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286977" indent="-286977" defTabSz="573955">
              <a:buSzPct val="100000"/>
              <a:buAutoNum type="circleNumDbPlain"/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Strategia di sostegno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286977" indent="-286977" defTabSz="573955">
              <a:buSzPct val="100000"/>
              <a:buAutoNum type="circleNumDbPlain"/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Luoghi e tempi del sostegno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286977" indent="-286977" defTabSz="573955">
              <a:buSzPct val="100000"/>
              <a:buAutoNum type="circleNumDbPlain"/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Durata del sostegno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286977" indent="-286977" defTabSz="573955">
              <a:buSzPct val="100000"/>
              <a:buAutoNum type="circleNumDbPlain"/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Costo del sostegno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286977" indent="-286977" defTabSz="573955">
              <a:buSzPct val="100000"/>
              <a:buAutoNum type="circleNumDbPlain"/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Categoria del sostegno 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defTabSz="573955">
              <a:defRPr sz="1800">
                <a:solidFill>
                  <a:srgbClr val="000000"/>
                </a:solidFill>
              </a:defRPr>
            </a:pPr>
            <a:r>
              <a:rPr sz="1500" i="1">
                <a:latin typeface="Arial"/>
                <a:ea typeface="Arial"/>
                <a:cs typeface="Arial"/>
                <a:sym typeface="Arial"/>
              </a:rPr>
              <a:t>(Schalock, ICF, SIS criteri…)</a:t>
            </a:r>
          </a:p>
        </p:txBody>
      </p:sp>
      <p:sp>
        <p:nvSpPr>
          <p:cNvPr id="314" name="Shape 314"/>
          <p:cNvSpPr/>
          <p:nvPr/>
        </p:nvSpPr>
        <p:spPr>
          <a:xfrm>
            <a:off x="264858" y="5589240"/>
            <a:ext cx="3993055" cy="313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algn="l"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 dirty="0" err="1"/>
              <a:t>Funzioni</a:t>
            </a:r>
            <a:r>
              <a:rPr sz="1500" dirty="0"/>
              <a:t> di Support Manager</a:t>
            </a:r>
          </a:p>
        </p:txBody>
      </p:sp>
      <p:sp>
        <p:nvSpPr>
          <p:cNvPr id="315" name="Shape 315"/>
          <p:cNvSpPr/>
          <p:nvPr/>
        </p:nvSpPr>
        <p:spPr>
          <a:xfrm>
            <a:off x="7278992" y="3470452"/>
            <a:ext cx="1082057" cy="1005757"/>
          </a:xfrm>
          <a:prstGeom prst="rect">
            <a:avLst/>
          </a:prstGeom>
          <a:solidFill>
            <a:srgbClr val="FFFF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algn="l"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/>
              <a:t>Produrre il profilo dei sostegni per dominio </a:t>
            </a:r>
          </a:p>
        </p:txBody>
      </p:sp>
      <p:sp>
        <p:nvSpPr>
          <p:cNvPr id="316" name="Shape 316"/>
          <p:cNvSpPr/>
          <p:nvPr/>
        </p:nvSpPr>
        <p:spPr>
          <a:xfrm>
            <a:off x="6426982" y="3927077"/>
            <a:ext cx="676148" cy="219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400"/>
                </a:moveTo>
                <a:lnTo>
                  <a:pt x="292" y="5400"/>
                </a:lnTo>
                <a:lnTo>
                  <a:pt x="292" y="16200"/>
                </a:lnTo>
                <a:lnTo>
                  <a:pt x="0" y="16200"/>
                </a:lnTo>
                <a:close/>
                <a:moveTo>
                  <a:pt x="584" y="5400"/>
                </a:moveTo>
                <a:lnTo>
                  <a:pt x="1167" y="5400"/>
                </a:lnTo>
                <a:lnTo>
                  <a:pt x="1167" y="16200"/>
                </a:lnTo>
                <a:lnTo>
                  <a:pt x="584" y="16200"/>
                </a:lnTo>
                <a:close/>
                <a:moveTo>
                  <a:pt x="1459" y="5400"/>
                </a:moveTo>
                <a:lnTo>
                  <a:pt x="16930" y="5400"/>
                </a:lnTo>
                <a:lnTo>
                  <a:pt x="16930" y="0"/>
                </a:lnTo>
                <a:lnTo>
                  <a:pt x="21600" y="10800"/>
                </a:lnTo>
                <a:lnTo>
                  <a:pt x="16930" y="21600"/>
                </a:lnTo>
                <a:lnTo>
                  <a:pt x="16930" y="16200"/>
                </a:lnTo>
                <a:lnTo>
                  <a:pt x="1459" y="16200"/>
                </a:lnTo>
                <a:close/>
              </a:path>
            </a:pathLst>
          </a:custGeom>
          <a:gradFill>
            <a:gsLst>
              <a:gs pos="0">
                <a:srgbClr val="D15E13"/>
              </a:gs>
              <a:gs pos="80000">
                <a:srgbClr val="FF802C"/>
              </a:gs>
              <a:gs pos="100000">
                <a:srgbClr val="FF812D"/>
              </a:gs>
            </a:gsLst>
            <a:lin ang="16200000"/>
          </a:gradFill>
          <a:ln w="12700">
            <a:solidFill>
              <a:srgbClr val="FD8231"/>
            </a:solidFill>
          </a:ln>
          <a:effectLst>
            <a:outerShdw blurRad="50800" dist="25400" dir="5400000" rotWithShape="0">
              <a:srgbClr val="000000">
                <a:alpha val="35000"/>
              </a:srgbClr>
            </a:outerShdw>
          </a:effectLst>
        </p:spPr>
        <p:txBody>
          <a:bodyPr lIns="40815" tIns="40815" rIns="40815" bIns="40815" anchor="ctr"/>
          <a:lstStyle/>
          <a:p>
            <a:pPr defTabSz="573955">
              <a:defRPr sz="2400">
                <a:latin typeface="Cambria"/>
                <a:ea typeface="Cambria"/>
                <a:cs typeface="Cambria"/>
                <a:sym typeface="Cambria"/>
              </a:defRPr>
            </a:pPr>
            <a:endParaRPr sz="2400"/>
          </a:p>
        </p:txBody>
      </p:sp>
      <p:sp>
        <p:nvSpPr>
          <p:cNvPr id="317" name="Shape 317"/>
          <p:cNvSpPr/>
          <p:nvPr/>
        </p:nvSpPr>
        <p:spPr>
          <a:xfrm>
            <a:off x="4427984" y="5373216"/>
            <a:ext cx="4340290" cy="313260"/>
          </a:xfrm>
          <a:prstGeom prst="rect">
            <a:avLst/>
          </a:prstGeom>
          <a:solidFill>
            <a:srgbClr val="C9CBCE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15" tIns="40815" rIns="40815" bIns="40815">
            <a:spAutoFit/>
          </a:bodyPr>
          <a:lstStyle>
            <a:lvl1pPr algn="l" defTabSz="914400"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500"/>
              <a:t>Verificare impatto dei sostegni su QdV</a:t>
            </a:r>
          </a:p>
        </p:txBody>
      </p:sp>
      <p:sp>
        <p:nvSpPr>
          <p:cNvPr id="318" name="Shape 318"/>
          <p:cNvSpPr/>
          <p:nvPr/>
        </p:nvSpPr>
        <p:spPr>
          <a:xfrm flipH="1">
            <a:off x="611561" y="2024844"/>
            <a:ext cx="1" cy="3618402"/>
          </a:xfrm>
          <a:prstGeom prst="line">
            <a:avLst/>
          </a:prstGeom>
          <a:ln w="25400">
            <a:solidFill>
              <a:srgbClr val="FE8637"/>
            </a:solidFill>
            <a:tailEnd type="triangle"/>
          </a:ln>
          <a:effectLst>
            <a:outerShdw blurRad="50800" dist="25400" dir="5400000" rotWithShape="0">
              <a:srgbClr val="000000">
                <a:alpha val="38000"/>
              </a:srgbClr>
            </a:outerShdw>
          </a:effectLst>
        </p:spPr>
        <p:txBody>
          <a:bodyPr lIns="40815" tIns="40815" rIns="40815" bIns="40815"/>
          <a:lstStyle/>
          <a:p>
            <a:pPr defTabSz="286977">
              <a:defRPr sz="1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600"/>
          </a:p>
        </p:txBody>
      </p:sp>
      <p:pic>
        <p:nvPicPr>
          <p:cNvPr id="11" name="Immagine 10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91286"/>
      </p:ext>
    </p:extLst>
  </p:cSld>
  <p:clrMapOvr>
    <a:masterClrMapping/>
  </p:clrMapOvr>
  <p:transition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 animBg="1" advAuto="0"/>
      <p:bldP spid="315" grpId="0" animBg="1" advAuto="0"/>
      <p:bldP spid="316" grpId="0" animBg="1" advAuto="0"/>
      <p:bldP spid="317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>
            <a:spLocks noGrp="1"/>
          </p:cNvSpPr>
          <p:nvPr>
            <p:ph type="title"/>
          </p:nvPr>
        </p:nvSpPr>
        <p:spPr>
          <a:xfrm>
            <a:off x="395536" y="614072"/>
            <a:ext cx="8229601" cy="857251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</a:lstStyle>
          <a:p>
            <a:pPr lvl="0">
              <a:defRPr sz="1800" b="0">
                <a:solidFill>
                  <a:srgbClr val="000000"/>
                </a:solidFill>
                <a:effectLst/>
              </a:defRPr>
            </a:pPr>
            <a:r>
              <a:rPr sz="2300" b="1" dirty="0">
                <a:solidFill>
                  <a:srgbClr val="575F6D"/>
                </a:solidFill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  <a:t>I Parametri del Sostegno: classificare i sostegni</a:t>
            </a:r>
          </a:p>
        </p:txBody>
      </p:sp>
      <p:sp>
        <p:nvSpPr>
          <p:cNvPr id="399" name="Shape 399"/>
          <p:cNvSpPr>
            <a:spLocks noGrp="1"/>
          </p:cNvSpPr>
          <p:nvPr>
            <p:ph type="sldNum" sz="quarter" idx="12"/>
          </p:nvPr>
        </p:nvSpPr>
        <p:spPr>
          <a:xfrm>
            <a:off x="8647114" y="5492052"/>
            <a:ext cx="366713" cy="17175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>
            <a:normAutofit fontScale="70000" lnSpcReduction="20000"/>
          </a:bodyPr>
          <a:lstStyle/>
          <a:p>
            <a:pPr lvl="0">
              <a:defRPr sz="1800"/>
            </a:pPr>
            <a:fld id="{86CB4B4D-7CA3-9044-876B-883B54F8677D}" type="slidenum">
              <a:rPr sz="900"/>
              <a:pPr lvl="0">
                <a:defRPr sz="1800"/>
              </a:pPr>
              <a:t>18</a:t>
            </a:fld>
            <a:endParaRPr sz="900"/>
          </a:p>
        </p:txBody>
      </p:sp>
      <p:graphicFrame>
        <p:nvGraphicFramePr>
          <p:cNvPr id="400" name="Table 400"/>
          <p:cNvGraphicFramePr/>
          <p:nvPr>
            <p:extLst/>
          </p:nvPr>
        </p:nvGraphicFramePr>
        <p:xfrm>
          <a:off x="395537" y="1484784"/>
          <a:ext cx="8352928" cy="4210884"/>
        </p:xfrm>
        <a:graphic>
          <a:graphicData uri="http://schemas.openxmlformats.org/drawingml/2006/table">
            <a:tbl>
              <a:tblPr/>
              <a:tblGrid>
                <a:gridCol w="2880320"/>
                <a:gridCol w="5472608"/>
              </a:tblGrid>
              <a:tr h="47985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Fornitore/Fonte di sostegno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Agenzia, Persona, Ente…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  <a:tr h="851892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Attività/strategia di sostegno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Attività, risorse, strategie, interventi…che mirano a promuovere lo sviluppo, l’educazione, gli interessi e il benessere biopsicosociale r a migliorare il funzionamento individuale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  <a:tr h="47985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Tempi/orari/durata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Frequenza, durata, collocazione temporale della fornitura di sostegno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  <a:tr h="47985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Luogo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Spazio, ambiente, luogo in cui viene forni to sostegno diretto o indiretto alla Persona/Famiglia/ Comunità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  <a:tr h="47985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Scopo/fine/obiettivo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Risultato, esito in termini personali (QdV), funzionali e clinici perseguiti dal sostegno fornito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  <a:tr h="47985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Categoria di sostegno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Elementi e componenti di un sistema di sostegni (Schalock, 2014)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  <a:tr h="47985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Componente ICF del sostegno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ICF Funzioni, Attività e Partecipazioni, Fattori Ambientali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  <a:tr h="47985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latin typeface="Cambria"/>
                          <a:ea typeface="Cambria"/>
                          <a:cs typeface="Cambria"/>
                        </a:rPr>
                        <a:t>Costi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7598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Cambria"/>
                        </a:rPr>
                        <a:t>Nomenclatore, Budget, Vaucher, Tariffe. Onorari…</a:t>
                      </a:r>
                    </a:p>
                  </a:txBody>
                  <a:tcPr marL="32147" marR="32147" marT="24110" marB="24110" horzOverflow="overflow">
                    <a:lnL w="28575">
                      <a:solidFill>
                        <a:srgbClr val="000000"/>
                      </a:solidFill>
                      <a:round/>
                    </a:lnL>
                    <a:lnR w="28575">
                      <a:solidFill>
                        <a:srgbClr val="000000"/>
                      </a:solidFill>
                      <a:round/>
                    </a:lnR>
                    <a:lnT w="28575">
                      <a:solidFill>
                        <a:srgbClr val="000000"/>
                      </a:solidFill>
                      <a:round/>
                    </a:lnT>
                    <a:lnB w="28575">
                      <a:solidFill>
                        <a:srgbClr val="000000"/>
                      </a:solidFill>
                      <a:round/>
                    </a:lnB>
                    <a:solidFill>
                      <a:srgbClr val="FFCFAF"/>
                    </a:solidFill>
                  </a:tcPr>
                </a:tc>
              </a:tr>
            </a:tbl>
          </a:graphicData>
        </a:graphic>
      </p:graphicFrame>
      <p:pic>
        <p:nvPicPr>
          <p:cNvPr id="5" name="Immagine 4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3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43"/>
            <a:ext cx="9144000" cy="5384008"/>
          </a:xfrm>
        </p:spPr>
      </p:pic>
      <p:pic>
        <p:nvPicPr>
          <p:cNvPr id="5" name="Immagine 4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7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446855" y="555525"/>
            <a:ext cx="8229601" cy="857251"/>
          </a:xfrm>
          <a:prstGeom prst="rect">
            <a:avLst/>
          </a:prstGeom>
        </p:spPr>
        <p:txBody>
          <a:bodyPr/>
          <a:lstStyle>
            <a:lvl1pPr>
              <a:defRPr sz="3800">
                <a:solidFill>
                  <a:srgbClr val="FF6600"/>
                </a:solidFill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effectLst/>
              </a:defRPr>
            </a:pPr>
            <a:r>
              <a:rPr sz="2400" b="1" dirty="0"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  <a:t>Correlare la Qdv con gli articoli della UNCRPD</a:t>
            </a:r>
            <a:r>
              <a:rPr lang="it-IT" sz="2400" b="1" dirty="0"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  <a:t>, </a:t>
            </a:r>
            <a:r>
              <a:rPr lang="it-IT" sz="2400" b="1" dirty="0" smtClean="0"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  <a:t/>
            </a:r>
            <a:br>
              <a:rPr lang="it-IT" sz="2400" b="1" dirty="0" smtClean="0"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</a:br>
            <a:r>
              <a:rPr lang="it-IT" sz="2000" b="1" dirty="0" err="1" smtClean="0"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  <a:t>Schalock</a:t>
            </a:r>
            <a:r>
              <a:rPr lang="it-IT" sz="2000" b="1" dirty="0" smtClean="0"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it-IT" sz="2000" b="1" dirty="0">
                <a:effectLst>
                  <a:outerShdw blurRad="38100" dist="25400" dir="5400000" rotWithShape="0">
                    <a:srgbClr val="000000">
                      <a:alpha val="25000"/>
                    </a:srgbClr>
                  </a:outerShdw>
                </a:effectLst>
              </a:rPr>
              <a:t>2014</a:t>
            </a:r>
            <a:endParaRPr sz="2000" b="1" dirty="0">
              <a:effectLst>
                <a:outerShdw blurRad="38100" dist="25400" dir="5400000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  <p:graphicFrame>
        <p:nvGraphicFramePr>
          <p:cNvPr id="143" name="Table 143"/>
          <p:cNvGraphicFramePr/>
          <p:nvPr>
            <p:extLst/>
          </p:nvPr>
        </p:nvGraphicFramePr>
        <p:xfrm>
          <a:off x="122649" y="1720098"/>
          <a:ext cx="8913848" cy="4012638"/>
        </p:xfrm>
        <a:graphic>
          <a:graphicData uri="http://schemas.openxmlformats.org/drawingml/2006/table">
            <a:tbl>
              <a:tblPr firstRow="1" bandRow="1"/>
              <a:tblGrid>
                <a:gridCol w="1781723"/>
                <a:gridCol w="2909707"/>
                <a:gridCol w="4222418"/>
              </a:tblGrid>
              <a:tr h="278147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solidFill>
                            <a:srgbClr val="008000"/>
                          </a:solidFill>
                          <a:latin typeface="Cambria"/>
                          <a:ea typeface="Cambria"/>
                          <a:cs typeface="Cambria"/>
                        </a:rPr>
                        <a:t>Dominio QdV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E863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 dirty="0">
                          <a:solidFill>
                            <a:srgbClr val="008000"/>
                          </a:solidFill>
                          <a:latin typeface="Cambria"/>
                          <a:ea typeface="Cambria"/>
                          <a:cs typeface="Cambria"/>
                        </a:rPr>
                        <a:t>Indicatore QdV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E863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solidFill>
                            <a:srgbClr val="008000"/>
                          </a:solidFill>
                          <a:latin typeface="Cambria"/>
                          <a:ea typeface="Cambria"/>
                          <a:cs typeface="Cambria"/>
                        </a:rPr>
                        <a:t>Articoli UNCRPD più correlati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E8637"/>
                    </a:solidFill>
                  </a:tcPr>
                </a:tc>
              </a:tr>
              <a:tr h="342921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Sviluppo personale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latin typeface="Cambria"/>
                          <a:ea typeface="Cambria"/>
                          <a:cs typeface="Cambria"/>
                        </a:rPr>
                        <a:t>Livello educativo, abilità personali, comportamento adattivo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Educazione, art.24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</a:tr>
              <a:tr h="626867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Autodeterminazione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latin typeface="Cambria"/>
                          <a:ea typeface="Cambria"/>
                          <a:cs typeface="Cambria"/>
                        </a:rPr>
                        <a:t>Scelte, decisioni, autonomia, controllo personale, obiettivi personali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Libertà e sicurezza della persona ,14</a:t>
                      </a:r>
                    </a:p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Vita indipendente e inclusione nella comunità, 19</a:t>
                      </a:r>
                    </a:p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Libertà di espressione e di opinione, accesso all’informazione, 21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</a:tr>
              <a:tr h="342921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Relazioni interpersonali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latin typeface="Cambria"/>
                          <a:ea typeface="Cambria"/>
                          <a:cs typeface="Cambria"/>
                        </a:rPr>
                        <a:t>Reti sociali, amicizie, attività sociali, relazioni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Rispetto per la casa e per la famiglia, 23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</a:tr>
              <a:tr h="626867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Inclusione sociale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latin typeface="Cambria"/>
                          <a:ea typeface="Cambria"/>
                          <a:cs typeface="Cambria"/>
                        </a:rPr>
                        <a:t>Integrazione nella comunità, partecipazione, ruoli nella comunità, sostegni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Consapevolezza, 8, accessibilità, 9, libertà di movimento e nazionalità,18, mobilità personale, 20, partecipazione politica e alla vita pubblica, 29, partecipazione alla vita culturale, al tempo libero, allo sport e alla ricreazione, 30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</a:tr>
              <a:tr h="626867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Diritti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latin typeface="Cambria"/>
                          <a:ea typeface="Cambria"/>
                          <a:cs typeface="Cambria"/>
                        </a:rPr>
                        <a:t>Umani (rispetto, dignità, uguaglianza)</a:t>
                      </a:r>
                    </a:p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latin typeface="Cambria"/>
                          <a:ea typeface="Cambria"/>
                          <a:cs typeface="Cambria"/>
                        </a:rPr>
                        <a:t>Legali (accesso alla legge, processi dovuti)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Uguaglianza e non discriminazione, 5-6-7-11, Diritto alla vita, 10, accesso alla giustizia,13, libertà da trattamenti o punizioni crudeli o disumani, 15, rispetto per la privacy, 22 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</a:tr>
              <a:tr h="342921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Benessere emozionale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latin typeface="Cambria"/>
                          <a:ea typeface="Cambria"/>
                          <a:cs typeface="Cambria"/>
                        </a:rPr>
                        <a:t>Salute e sicurezza, esperienze positive, contentezza, assenza di stress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Libertà dallo sfruttamento, dalla violenza e dagli abusi, 16, protezìone dell’integrità della Persona, 17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</a:tr>
              <a:tr h="342921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Benessere fisico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latin typeface="Cambria"/>
                          <a:ea typeface="Cambria"/>
                          <a:cs typeface="Cambria"/>
                        </a:rPr>
                        <a:t>Salute e stato di nutrizione, ricreazione, tempo libero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Salute, 25, (Re)abilitazione, 26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D8CC"/>
                    </a:solidFill>
                  </a:tcPr>
                </a:tc>
              </a:tr>
              <a:tr h="482206"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Benessere materiale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latin typeface="Cambria"/>
                          <a:ea typeface="Cambria"/>
                          <a:cs typeface="Cambria"/>
                        </a:rPr>
                        <a:t>Condizione economica, livello occupazionale, proprietà, disponibilità di beni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900" b="1" i="1" dirty="0">
                          <a:solidFill>
                            <a:srgbClr val="5747C1"/>
                          </a:solidFill>
                          <a:latin typeface="Cambria"/>
                          <a:ea typeface="Cambria"/>
                          <a:cs typeface="Cambria"/>
                        </a:rPr>
                        <a:t>Lavoro e impiego, 27, standard adeguati di vita e di protezione sociale, 28</a:t>
                      </a:r>
                    </a:p>
                  </a:txBody>
                  <a:tcPr marL="32149" marR="32149" marT="24112" marB="24112" horzOverflow="overflow">
                    <a:lnL w="12700">
                      <a:solidFill>
                        <a:srgbClr val="000000"/>
                      </a:solidFill>
                      <a:round/>
                    </a:lnL>
                    <a:lnR w="12700">
                      <a:solidFill>
                        <a:srgbClr val="000000"/>
                      </a:solidFill>
                      <a:round/>
                    </a:lnR>
                    <a:lnT w="12700">
                      <a:solidFill>
                        <a:srgbClr val="000000"/>
                      </a:solidFill>
                      <a:round/>
                    </a:lnT>
                    <a:lnB w="12700">
                      <a:solidFill>
                        <a:srgbClr val="000000"/>
                      </a:solidFill>
                      <a:round/>
                    </a:lnB>
                    <a:solidFill>
                      <a:srgbClr val="FFEDE7"/>
                    </a:solidFill>
                  </a:tcPr>
                </a:tc>
              </a:tr>
            </a:tbl>
          </a:graphicData>
        </a:graphic>
      </p:graphicFrame>
      <p:pic>
        <p:nvPicPr>
          <p:cNvPr id="4" name="Immagine 3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80312" y="78433"/>
            <a:ext cx="1691680" cy="54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3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 descr="Schermata 2015-03-16 alle 12.58.38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" b="6003"/>
          <a:stretch>
            <a:fillRect/>
          </a:stretch>
        </p:blipFill>
        <p:spPr>
          <a:xfrm>
            <a:off x="71033" y="1808821"/>
            <a:ext cx="8821449" cy="3553755"/>
          </a:xfrm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67544" y="944724"/>
            <a:ext cx="82296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err="1" smtClean="0"/>
              <a:t>Pre-Supports</a:t>
            </a:r>
            <a:r>
              <a:rPr lang="it-IT" dirty="0" smtClean="0"/>
              <a:t>/</a:t>
            </a:r>
            <a:r>
              <a:rPr lang="it-IT" dirty="0" err="1" smtClean="0"/>
              <a:t>Supports</a:t>
            </a:r>
            <a:r>
              <a:rPr lang="it-IT" dirty="0" smtClean="0"/>
              <a:t> </a:t>
            </a:r>
            <a:r>
              <a:rPr lang="it-IT" dirty="0" err="1" smtClean="0"/>
              <a:t>after</a:t>
            </a:r>
            <a:r>
              <a:rPr lang="it-IT" dirty="0" smtClean="0"/>
              <a:t> </a:t>
            </a:r>
            <a:r>
              <a:rPr lang="it-IT" dirty="0" err="1" smtClean="0"/>
              <a:t>Matrices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Iniziativa approvata e co-finanziata Ministero Lavoro e Politiche Sociali  ex legge 383/2000, art. 12, lett. f  bando 2013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3E57B0-BA52-4D67-B4FF-7F9D48D9A2B5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  <p:pic>
        <p:nvPicPr>
          <p:cNvPr id="7" name="Immagine 6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7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Support </a:t>
            </a:r>
            <a:r>
              <a:rPr lang="it-IT" dirty="0" err="1" smtClean="0"/>
              <a:t>Recombination</a:t>
            </a:r>
            <a:r>
              <a:rPr lang="it-IT" dirty="0" smtClean="0"/>
              <a:t> </a:t>
            </a:r>
            <a:r>
              <a:rPr lang="it-IT" dirty="0" err="1" smtClean="0"/>
              <a:t>after</a:t>
            </a:r>
            <a:r>
              <a:rPr lang="it-IT" dirty="0" smtClean="0"/>
              <a:t> </a:t>
            </a:r>
            <a:r>
              <a:rPr lang="it-IT" dirty="0" err="1" smtClean="0"/>
              <a:t>Matrices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3E57B0-BA52-4D67-B4FF-7F9D48D9A2B5}" type="slidenum">
              <a:rPr lang="it-IT" smtClean="0"/>
              <a:pPr>
                <a:defRPr/>
              </a:pPr>
              <a:t>21</a:t>
            </a:fld>
            <a:endParaRPr lang="it-IT"/>
          </a:p>
        </p:txBody>
      </p:sp>
      <p:graphicFrame>
        <p:nvGraphicFramePr>
          <p:cNvPr id="6" name="Chart 1"/>
          <p:cNvGraphicFramePr>
            <a:graphicFrameLocks noGrp="1"/>
          </p:cNvGraphicFramePr>
          <p:nvPr>
            <p:ph idx="1"/>
            <p:extLst/>
          </p:nvPr>
        </p:nvGraphicFramePr>
        <p:xfrm>
          <a:off x="395536" y="2060848"/>
          <a:ext cx="8229600" cy="339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3923928" y="263691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By </a:t>
            </a:r>
            <a:r>
              <a:rPr lang="it-IT" dirty="0" err="1"/>
              <a:t>support</a:t>
            </a:r>
            <a:r>
              <a:rPr lang="it-IT" dirty="0"/>
              <a:t> </a:t>
            </a:r>
            <a:r>
              <a:rPr lang="it-IT" dirty="0" err="1"/>
              <a:t>Categories</a:t>
            </a:r>
            <a:r>
              <a:rPr lang="it-IT" dirty="0"/>
              <a:t>…</a:t>
            </a:r>
          </a:p>
        </p:txBody>
      </p:sp>
      <p:pic>
        <p:nvPicPr>
          <p:cNvPr id="8" name="Immagine 7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7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56"/>
          </a:xfrm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Dinamica dell’integrazione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Ovale 2"/>
          <p:cNvSpPr/>
          <p:nvPr/>
        </p:nvSpPr>
        <p:spPr>
          <a:xfrm>
            <a:off x="642910" y="1857364"/>
            <a:ext cx="4143404" cy="38576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vi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42910" y="1357298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</a:rPr>
              <a:t>Comunità: Ambienti positivi</a:t>
            </a:r>
            <a:endParaRPr lang="it-IT" sz="2400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Program Files\Microsoft Office\MEDIA\CAGCAT10\j014948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500306"/>
            <a:ext cx="2144162" cy="2178867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2857488" y="2143116"/>
            <a:ext cx="1724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</a:rPr>
              <a:t>Vivere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Imparare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Lavorare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Socializzare </a:t>
            </a:r>
            <a:endParaRPr lang="it-IT" sz="2400" b="1" dirty="0">
              <a:solidFill>
                <a:srgbClr val="FF0000"/>
              </a:solidFill>
            </a:endParaRPr>
          </a:p>
        </p:txBody>
      </p:sp>
      <p:pic>
        <p:nvPicPr>
          <p:cNvPr id="10" name="Picture 18" descr="j0089652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929454" y="5214950"/>
            <a:ext cx="1111252" cy="1201724"/>
          </a:xfrm>
          <a:prstGeom prst="rect">
            <a:avLst/>
          </a:prstGeom>
          <a:solidFill>
            <a:schemeClr val="accent1"/>
          </a:solidFill>
          <a:ln w="19050" cap="flat">
            <a:solidFill>
              <a:schemeClr val="bg1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5000629" y="928670"/>
            <a:ext cx="41433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Democrazia</a:t>
            </a:r>
          </a:p>
          <a:p>
            <a:r>
              <a:rPr lang="it-IT" sz="2400" b="1" dirty="0" smtClean="0"/>
              <a:t>Diritti di libertà, politici, sociali</a:t>
            </a:r>
          </a:p>
          <a:p>
            <a:r>
              <a:rPr lang="it-IT" sz="2400" b="1" dirty="0" smtClean="0"/>
              <a:t>Cittadinanza </a:t>
            </a:r>
          </a:p>
          <a:p>
            <a:r>
              <a:rPr lang="it-IT" sz="2400" b="1" dirty="0" smtClean="0"/>
              <a:t>Uguaglianza </a:t>
            </a:r>
          </a:p>
          <a:p>
            <a:r>
              <a:rPr lang="it-IT" sz="2400" b="1" dirty="0" smtClean="0"/>
              <a:t>Riconoscimento delle diversità (personale, linguistica, culturale, sociale, economica)</a:t>
            </a:r>
          </a:p>
          <a:p>
            <a:r>
              <a:rPr lang="it-IT" sz="2400" b="1" dirty="0" smtClean="0"/>
              <a:t>Cultura dell’integrazione</a:t>
            </a:r>
          </a:p>
          <a:p>
            <a:r>
              <a:rPr lang="it-IT" sz="2400" b="1" dirty="0" smtClean="0"/>
              <a:t>Presa in carico</a:t>
            </a:r>
          </a:p>
          <a:p>
            <a:r>
              <a:rPr lang="it-IT" sz="2400" b="1" dirty="0" smtClean="0"/>
              <a:t>Stato sociale</a:t>
            </a:r>
            <a:endParaRPr lang="it-IT" sz="2400" b="1" dirty="0"/>
          </a:p>
        </p:txBody>
      </p:sp>
      <p:sp>
        <p:nvSpPr>
          <p:cNvPr id="12" name="Freccia curva 11"/>
          <p:cNvSpPr/>
          <p:nvPr/>
        </p:nvSpPr>
        <p:spPr>
          <a:xfrm>
            <a:off x="3929058" y="1785926"/>
            <a:ext cx="1071570" cy="428628"/>
          </a:xfrm>
          <a:prstGeom prst="ben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Freccia in giù 12"/>
          <p:cNvSpPr/>
          <p:nvPr/>
        </p:nvSpPr>
        <p:spPr>
          <a:xfrm>
            <a:off x="7429520" y="4357694"/>
            <a:ext cx="285752" cy="64294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sinistra 13"/>
          <p:cNvSpPr/>
          <p:nvPr/>
        </p:nvSpPr>
        <p:spPr>
          <a:xfrm rot="1677998">
            <a:off x="4502126" y="5176661"/>
            <a:ext cx="2345268" cy="286016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5.92593E-6 C -0.02066 -0.00441 -0.03056 -0.00741 -0.04844 -0.01621 C -0.05868 -0.0213 -0.06684 -0.03149 -0.07726 -0.03635 C -0.09948 -0.04677 -0.11267 -0.04607 -0.13646 -0.05255 C -0.14375 -0.05996 -0.14583 -0.06181 -0.15313 -0.05255 C -0.16667 -0.05533 -0.17899 -0.06019 -0.19236 -0.06251 C -0.20642 -0.06899 -0.22049 -0.07246 -0.2349 -0.07686 C -0.25052 -0.07616 -0.26615 -0.0764 -0.28177 -0.07478 C -0.31181 -0.07154 -0.27847 -0.07084 -0.30313 -0.06667 C -0.31215 -0.06529 -0.32135 -0.06529 -0.33038 -0.06459 C -0.33924 -0.06042 -0.3401 -0.06691 -0.34705 -0.07269 C -0.34913 -0.07663 -0.35104 -0.08079 -0.35313 -0.08473 C -0.35347 -0.08566 -0.36406 -0.09954 -0.36667 -0.10302 L -0.36667 -0.10302 C -0.37274 -0.11459 -0.37899 -0.1264 -0.38941 -0.13126 C -0.4 -0.12848 -0.39444 -0.12917 -0.40608 -0.12917 " pathEditMode="relative" ptsTypes="ffffffffffffFffA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56"/>
          </a:xfrm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Dinamica dell’inclusione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Ovale 2"/>
          <p:cNvSpPr/>
          <p:nvPr/>
        </p:nvSpPr>
        <p:spPr>
          <a:xfrm>
            <a:off x="214282" y="1785926"/>
            <a:ext cx="4857784" cy="47149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0" y="1357298"/>
            <a:ext cx="5357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chemeClr val="accent3">
                    <a:lumMod val="50000"/>
                  </a:schemeClr>
                </a:solidFill>
              </a:rPr>
              <a:t>Comunità: società della complessità </a:t>
            </a:r>
            <a:endParaRPr lang="it-IT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7" name="Picture 3" descr="C:\Program Files\Microsoft Office\MEDIA\CAGCAT10\j014948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144162" cy="2178867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2214546" y="2143116"/>
            <a:ext cx="1724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</a:rPr>
              <a:t>Vivere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Imparare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Lavorare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Socializzare </a:t>
            </a:r>
            <a:endParaRPr lang="it-IT" sz="2400" b="1" dirty="0">
              <a:solidFill>
                <a:srgbClr val="FF0000"/>
              </a:solidFill>
            </a:endParaRPr>
          </a:p>
        </p:txBody>
      </p:sp>
      <p:pic>
        <p:nvPicPr>
          <p:cNvPr id="10" name="Picture 18" descr="j0089652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28662" y="4214818"/>
            <a:ext cx="1111252" cy="1201724"/>
          </a:xfrm>
          <a:prstGeom prst="rect">
            <a:avLst/>
          </a:prstGeom>
          <a:solidFill>
            <a:schemeClr val="accent1"/>
          </a:solidFill>
          <a:ln w="19050" cap="flat">
            <a:solidFill>
              <a:schemeClr val="bg1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5000629" y="928670"/>
            <a:ext cx="41433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Democrazia compiuta</a:t>
            </a:r>
          </a:p>
          <a:p>
            <a:r>
              <a:rPr lang="it-IT" sz="2000" b="1" dirty="0" smtClean="0"/>
              <a:t>Diritti e tutele</a:t>
            </a:r>
          </a:p>
          <a:p>
            <a:r>
              <a:rPr lang="it-IT" sz="2000" b="1" dirty="0" smtClean="0"/>
              <a:t>Cittadinanza politica, sociale, economica</a:t>
            </a:r>
          </a:p>
          <a:p>
            <a:r>
              <a:rPr lang="it-IT" sz="2000" b="1" dirty="0" smtClean="0"/>
              <a:t>Uguaglianza come diritto di accesso e di scelta</a:t>
            </a:r>
          </a:p>
          <a:p>
            <a:r>
              <a:rPr lang="it-IT" sz="2000" b="1" dirty="0" smtClean="0"/>
              <a:t>Cultura dell’inclusione</a:t>
            </a:r>
          </a:p>
          <a:p>
            <a:r>
              <a:rPr lang="it-IT" sz="2000" b="1" dirty="0" smtClean="0"/>
              <a:t>Prendersi cura</a:t>
            </a:r>
          </a:p>
          <a:p>
            <a:r>
              <a:rPr lang="it-IT" sz="2000" b="1" dirty="0" smtClean="0"/>
              <a:t>Stato sociale del benessere</a:t>
            </a:r>
            <a:endParaRPr lang="it-IT" sz="2000" b="1" dirty="0"/>
          </a:p>
        </p:txBody>
      </p:sp>
      <p:sp>
        <p:nvSpPr>
          <p:cNvPr id="12" name="Freccia curva 11"/>
          <p:cNvSpPr/>
          <p:nvPr/>
        </p:nvSpPr>
        <p:spPr>
          <a:xfrm>
            <a:off x="3929058" y="1785926"/>
            <a:ext cx="1071570" cy="428628"/>
          </a:xfrm>
          <a:prstGeom prst="ben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2786050" y="3857628"/>
            <a:ext cx="3929090" cy="267765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</a:rPr>
              <a:t>Interazioni significative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Empowerment 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Partecipazione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Ruolo sociale di valore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Appartenenza 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Progettualità esistenziale</a:t>
            </a:r>
          </a:p>
          <a:p>
            <a:r>
              <a:rPr lang="it-IT" sz="2400" b="1" dirty="0" smtClean="0">
                <a:solidFill>
                  <a:srgbClr val="FF0000"/>
                </a:solidFill>
              </a:rPr>
              <a:t>Senso e significato della vita </a:t>
            </a:r>
            <a:endParaRPr lang="it-IT" sz="2400" b="1" dirty="0">
              <a:solidFill>
                <a:srgbClr val="FF0000"/>
              </a:solidFill>
            </a:endParaRPr>
          </a:p>
        </p:txBody>
      </p:sp>
      <p:sp>
        <p:nvSpPr>
          <p:cNvPr id="18" name="Freccia angolare bidirezionale 17"/>
          <p:cNvSpPr/>
          <p:nvPr/>
        </p:nvSpPr>
        <p:spPr>
          <a:xfrm>
            <a:off x="6429388" y="4286256"/>
            <a:ext cx="1571636" cy="1357322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5286380" y="1785926"/>
            <a:ext cx="3357586" cy="107721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rgbClr val="FF0000"/>
                </a:solidFill>
              </a:rPr>
              <a:t>CONVENZIONE ONU</a:t>
            </a:r>
            <a:endParaRPr lang="it-IT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1" grpId="0"/>
      <p:bldP spid="12" grpId="0" animBg="1"/>
      <p:bldP spid="12" grpId="1" animBg="1"/>
      <p:bldP spid="16" grpId="0" animBg="1"/>
      <p:bldP spid="18" grpId="0" animBg="1"/>
      <p:bldP spid="18" grpId="1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Persona                          Ambiente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it-IT" b="1" dirty="0" smtClean="0"/>
              <a:t>Riconoscimento del funzionamento della persona e del suo contesto (ICF)</a:t>
            </a:r>
          </a:p>
          <a:p>
            <a:r>
              <a:rPr lang="it-IT" b="1" dirty="0" smtClean="0"/>
              <a:t>Sostegno alla partecipazione al ruolo sociale (AAIDD e SIS)</a:t>
            </a:r>
          </a:p>
          <a:p>
            <a:r>
              <a:rPr lang="it-IT" b="1" dirty="0" smtClean="0"/>
              <a:t>Esercizio della cittadinanza attiva</a:t>
            </a:r>
          </a:p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105400" y="1643050"/>
            <a:ext cx="3824318" cy="4525963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it-IT" b="1" dirty="0" smtClean="0"/>
              <a:t>Evidenze scientifiche,</a:t>
            </a:r>
          </a:p>
          <a:p>
            <a:r>
              <a:rPr lang="it-IT" b="1" dirty="0" smtClean="0"/>
              <a:t>Servizi, tecniche, </a:t>
            </a:r>
          </a:p>
          <a:p>
            <a:r>
              <a:rPr lang="it-IT" b="1" dirty="0" smtClean="0"/>
              <a:t>Organizzazione, </a:t>
            </a:r>
          </a:p>
          <a:p>
            <a:r>
              <a:rPr lang="it-IT" b="1" dirty="0" smtClean="0"/>
              <a:t>Politiche,Ordinamenti</a:t>
            </a:r>
          </a:p>
          <a:p>
            <a:r>
              <a:rPr lang="it-IT" b="1" dirty="0" smtClean="0"/>
              <a:t>Welfare evoluto (</a:t>
            </a:r>
            <a:r>
              <a:rPr lang="it-IT" b="1" dirty="0" err="1" smtClean="0"/>
              <a:t>Giddens</a:t>
            </a:r>
            <a:r>
              <a:rPr lang="it-IT" b="1" dirty="0" smtClean="0"/>
              <a:t>, 2006)</a:t>
            </a:r>
            <a:endParaRPr lang="it-IT" b="1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3714744" y="2143116"/>
            <a:ext cx="1643074" cy="1785950"/>
            <a:chOff x="1632" y="1248"/>
            <a:chExt cx="2682" cy="2286"/>
          </a:xfrm>
        </p:grpSpPr>
        <p:sp>
          <p:nvSpPr>
            <p:cNvPr id="1027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it-IT"/>
            </a:p>
          </p:txBody>
        </p:sp>
        <p:sp>
          <p:nvSpPr>
            <p:cNvPr id="1028" name="AutoShape 4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it-IT"/>
            </a:p>
          </p:txBody>
        </p:sp>
        <p:sp>
          <p:nvSpPr>
            <p:cNvPr id="1029" name="AutoShape 5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it-IT"/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3857620" y="5042118"/>
            <a:ext cx="4143404" cy="181588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Vita di Qualità</a:t>
            </a:r>
          </a:p>
          <a:p>
            <a:r>
              <a:rPr lang="it-IT" sz="2800" b="1" dirty="0" smtClean="0">
                <a:solidFill>
                  <a:srgbClr val="FF0000"/>
                </a:solidFill>
              </a:rPr>
              <a:t>Senso e significato</a:t>
            </a:r>
          </a:p>
          <a:p>
            <a:r>
              <a:rPr lang="it-IT" sz="2800" b="1" dirty="0" smtClean="0">
                <a:solidFill>
                  <a:srgbClr val="FF0000"/>
                </a:solidFill>
              </a:rPr>
              <a:t>Arricchimento della Comunità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12" name="Freccia in giù 11"/>
          <p:cNvSpPr/>
          <p:nvPr/>
        </p:nvSpPr>
        <p:spPr>
          <a:xfrm>
            <a:off x="4714876" y="4143380"/>
            <a:ext cx="285752" cy="64294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bidirezionale orizzontale 12"/>
          <p:cNvSpPr/>
          <p:nvPr/>
        </p:nvSpPr>
        <p:spPr>
          <a:xfrm>
            <a:off x="2928926" y="714356"/>
            <a:ext cx="2928958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2 </a:t>
            </a:r>
            <a:r>
              <a:rPr lang="it-IT" dirty="0"/>
              <a:t>D</a:t>
            </a:r>
            <a:r>
              <a:rPr lang="it-IT" dirty="0" smtClean="0"/>
              <a:t>omande Critiche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54616" y="1600200"/>
            <a:ext cx="6432183" cy="4525963"/>
          </a:xfrm>
        </p:spPr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it-IT" dirty="0" smtClean="0"/>
              <a:t>È possibile utilizzare il modello concettuale di ICF per progettare l’Inclusione?</a:t>
            </a:r>
          </a:p>
          <a:p>
            <a:pPr marL="514350" indent="-514350">
              <a:buFont typeface="+mj-ea"/>
              <a:buAutoNum type="circleNumDbPlain"/>
            </a:pPr>
            <a:r>
              <a:rPr lang="it-IT" dirty="0" smtClean="0"/>
              <a:t>È possibile concettualizzare, </a:t>
            </a:r>
            <a:r>
              <a:rPr lang="it-IT" dirty="0" err="1" smtClean="0"/>
              <a:t>operazionalizzare</a:t>
            </a:r>
            <a:r>
              <a:rPr lang="it-IT" dirty="0" smtClean="0"/>
              <a:t>, valutare, misurare i livelli di Inclusione delle Persone con DI/DS?  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709385"/>
            <a:ext cx="1505762" cy="3121256"/>
          </a:xfrm>
          <a:prstGeom prst="rect">
            <a:avLst/>
          </a:prstGeom>
        </p:spPr>
      </p:pic>
      <p:pic>
        <p:nvPicPr>
          <p:cNvPr id="5" name="Immagine 4" descr="LOGO_ANFFAS E CONSORZIO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5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ICF-C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4650"/>
            <a:ext cx="4159250" cy="5862638"/>
          </a:xfrm>
          <a:prstGeom prst="rect">
            <a:avLst/>
          </a:prstGeom>
          <a:noFill/>
        </p:spPr>
      </p:pic>
      <p:pic>
        <p:nvPicPr>
          <p:cNvPr id="69637" name="Picture 5" descr="SIS-C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0663" y="404813"/>
            <a:ext cx="5113337" cy="413861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Immagine 5" descr="LOGO_ANFFAS E CONSORZIO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8304" y="6271120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olo 1"/>
          <p:cNvSpPr>
            <a:spLocks noGrp="1"/>
          </p:cNvSpPr>
          <p:nvPr>
            <p:ph type="title" idx="4294967295"/>
          </p:nvPr>
        </p:nvSpPr>
        <p:spPr>
          <a:xfrm>
            <a:off x="179388" y="0"/>
            <a:ext cx="8785225" cy="1700213"/>
          </a:xfrm>
        </p:spPr>
        <p:txBody>
          <a:bodyPr/>
          <a:lstStyle/>
          <a:p>
            <a:pPr eaLnBrk="1" hangingPunct="1"/>
            <a:r>
              <a:rPr lang="it-IT" sz="1600" b="1" dirty="0">
                <a:solidFill>
                  <a:srgbClr val="7030A0"/>
                </a:solidFill>
                <a:latin typeface="Calibri" charset="0"/>
                <a:ea typeface="ＭＳ Ｐゴシック" charset="0"/>
                <a:cs typeface="ＭＳ Ｐゴシック" charset="0"/>
              </a:rPr>
              <a:t>ICF, Classificazione Internazionale del Funzionamento e della Salute. Dalla prospettiva</a:t>
            </a:r>
            <a:br>
              <a:rPr lang="it-IT" sz="1600" b="1" dirty="0">
                <a:solidFill>
                  <a:srgbClr val="7030A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it-IT" sz="1600" b="1" dirty="0">
                <a:solidFill>
                  <a:srgbClr val="7030A0"/>
                </a:solidFill>
                <a:latin typeface="Calibri" charset="0"/>
                <a:ea typeface="ＭＳ Ｐゴシック" charset="0"/>
                <a:cs typeface="ＭＳ Ｐゴシック" charset="0"/>
              </a:rPr>
              <a:t>sanitaria alla prospettiva </a:t>
            </a:r>
            <a:r>
              <a:rPr lang="it-IT" sz="1600" b="1" dirty="0" err="1">
                <a:solidFill>
                  <a:srgbClr val="7030A0"/>
                </a:solidFill>
                <a:latin typeface="Calibri" charset="0"/>
                <a:ea typeface="ＭＳ Ｐゴシック" charset="0"/>
                <a:cs typeface="ＭＳ Ｐゴシック" charset="0"/>
              </a:rPr>
              <a:t>bio</a:t>
            </a:r>
            <a:r>
              <a:rPr lang="it-IT" sz="1600" b="1" dirty="0">
                <a:solidFill>
                  <a:srgbClr val="7030A0"/>
                </a:solidFill>
                <a:latin typeface="Calibri" charset="0"/>
                <a:ea typeface="ＭＳ Ｐゴシック" charset="0"/>
                <a:cs typeface="ＭＳ Ｐゴシック" charset="0"/>
              </a:rPr>
              <a:t>-</a:t>
            </a:r>
            <a:r>
              <a:rPr lang="it-IT" sz="1600" b="1" dirty="0" err="1">
                <a:solidFill>
                  <a:srgbClr val="7030A0"/>
                </a:solidFill>
                <a:latin typeface="Calibri" charset="0"/>
                <a:ea typeface="ＭＳ Ｐゴシック" charset="0"/>
                <a:cs typeface="ＭＳ Ｐゴシック" charset="0"/>
              </a:rPr>
              <a:t>psico</a:t>
            </a:r>
            <a:r>
              <a:rPr lang="it-IT" sz="1600" b="1" dirty="0">
                <a:solidFill>
                  <a:srgbClr val="7030A0"/>
                </a:solidFill>
                <a:latin typeface="Calibri" charset="0"/>
                <a:ea typeface="ＭＳ Ｐゴシック" charset="0"/>
                <a:cs typeface="ＭＳ Ｐゴシック" charset="0"/>
              </a:rPr>
              <a:t>-sociale</a:t>
            </a:r>
            <a: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 Disabilità = risultante della condizione di salute in un ambiente sfavorevole</a:t>
            </a:r>
            <a:b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Il modello di salute e di disabilità  ICF è un modello </a:t>
            </a:r>
            <a:b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it-IT" sz="1400" b="1" dirty="0" err="1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biopsicosociale</a:t>
            </a:r>
            <a: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 che coinvolge tutti gli ambiti di intervento delle politiche pubbliche ed in particolare le politiche di welfare, la salute, l</a:t>
            </a:r>
            <a:r>
              <a:rPr lang="ja-JP" alt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’</a:t>
            </a:r>
            <a:r>
              <a:rPr lang="it-IT" sz="14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educazione, il lavoro</a:t>
            </a:r>
            <a:endParaRPr lang="it-IT" sz="1400" dirty="0">
              <a:solidFill>
                <a:srgbClr val="FF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628775"/>
            <a:ext cx="7920038" cy="471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ocumento 2">
            <a:hlinkClick r:id="rId3" action="ppaction://hlinkfile" highlightClick="1"/>
          </p:cNvPr>
          <p:cNvSpPr/>
          <p:nvPr/>
        </p:nvSpPr>
        <p:spPr>
          <a:xfrm>
            <a:off x="8163836" y="6118399"/>
            <a:ext cx="511852" cy="453589"/>
          </a:xfrm>
          <a:prstGeom prst="actionButton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200" b="1" dirty="0" smtClean="0">
                <a:solidFill>
                  <a:srgbClr val="FF0000"/>
                </a:solidFill>
              </a:rPr>
              <a:t>Dalla descrizione naturalistica dei fenomeni alle codifiche standardizzate del Funzionamento </a:t>
            </a:r>
            <a:endParaRPr lang="it-IT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958757"/>
              </p:ext>
            </p:extLst>
          </p:nvPr>
        </p:nvGraphicFramePr>
        <p:xfrm>
          <a:off x="457200" y="1420895"/>
          <a:ext cx="8229600" cy="51651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0926"/>
                <a:gridCol w="3174825"/>
                <a:gridCol w="3193849"/>
              </a:tblGrid>
              <a:tr h="497892">
                <a:tc rowSpan="8">
                  <a:txBody>
                    <a:bodyPr/>
                    <a:lstStyle/>
                    <a:p>
                      <a:pPr algn="ctr"/>
                      <a:r>
                        <a:rPr lang="it-IT" b="1" dirty="0" smtClean="0">
                          <a:solidFill>
                            <a:srgbClr val="FF0000"/>
                          </a:solidFill>
                        </a:rPr>
                        <a:t>Implementazione operativa ICF</a:t>
                      </a:r>
                      <a:endParaRPr lang="it-IT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Descrizione naturalistica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Report narrativo</a:t>
                      </a:r>
                      <a:endParaRPr lang="it-IT" dirty="0"/>
                    </a:p>
                  </a:txBody>
                  <a:tcPr/>
                </a:tc>
              </a:tr>
              <a:tr h="504807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Descrizione standard</a:t>
                      </a:r>
                      <a:endParaRPr lang="it-IT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Codifica</a:t>
                      </a:r>
                    </a:p>
                    <a:p>
                      <a:r>
                        <a:rPr lang="it-IT" dirty="0" smtClean="0"/>
                        <a:t>Attribuzione codici</a:t>
                      </a:r>
                      <a:endParaRPr lang="it-IT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04807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Classificazione</a:t>
                      </a:r>
                      <a:endParaRPr lang="it-IT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err="1" smtClean="0"/>
                        <a:t>Checklist</a:t>
                      </a:r>
                      <a:endParaRPr lang="it-IT" dirty="0" smtClean="0"/>
                    </a:p>
                    <a:p>
                      <a:r>
                        <a:rPr lang="it-IT" dirty="0" smtClean="0"/>
                        <a:t>Protocollo</a:t>
                      </a:r>
                      <a:endParaRPr lang="it-IT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0480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Rappresentazione grafica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Profilo di Funzionamento</a:t>
                      </a:r>
                      <a:endParaRPr lang="it-IT" dirty="0"/>
                    </a:p>
                  </a:txBody>
                  <a:tcPr/>
                </a:tc>
              </a:tr>
              <a:tr h="504807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Comprensione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Matrice ecologica</a:t>
                      </a:r>
                    </a:p>
                    <a:p>
                      <a:r>
                        <a:rPr lang="it-IT" dirty="0" err="1" smtClean="0"/>
                        <a:t>F</a:t>
                      </a:r>
                      <a:r>
                        <a:rPr lang="it-IT" dirty="0" smtClean="0"/>
                        <a:t> x </a:t>
                      </a:r>
                      <a:r>
                        <a:rPr lang="it-IT" dirty="0" err="1" smtClean="0"/>
                        <a:t>QofL</a:t>
                      </a:r>
                      <a:r>
                        <a:rPr lang="it-IT" dirty="0" smtClean="0"/>
                        <a:t> Cross Processing </a:t>
                      </a:r>
                      <a:endParaRPr lang="it-IT" dirty="0"/>
                    </a:p>
                  </a:txBody>
                  <a:tcPr/>
                </a:tc>
              </a:tr>
              <a:tr h="504807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it-IT" dirty="0" smtClean="0"/>
                        <a:t>Progettazione</a:t>
                      </a:r>
                    </a:p>
                    <a:p>
                      <a:endParaRPr lang="it-IT" dirty="0" smtClean="0"/>
                    </a:p>
                    <a:p>
                      <a:r>
                        <a:rPr lang="it-IT" dirty="0" smtClean="0"/>
                        <a:t>Interventi</a:t>
                      </a:r>
                    </a:p>
                    <a:p>
                      <a:endParaRPr lang="it-IT" dirty="0" smtClean="0"/>
                    </a:p>
                    <a:p>
                      <a:r>
                        <a:rPr lang="it-IT" dirty="0" smtClean="0"/>
                        <a:t>Modifica contesti</a:t>
                      </a:r>
                    </a:p>
                    <a:p>
                      <a:endParaRPr lang="it-I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Saldo del dedito di Funzionamento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504807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Sostegno al credito di Funzionamento</a:t>
                      </a:r>
                      <a:endParaRPr lang="it-IT" dirty="0"/>
                    </a:p>
                  </a:txBody>
                  <a:tcPr/>
                </a:tc>
              </a:tr>
              <a:tr h="504807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Valutazione degli esiti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Misura </a:t>
                      </a:r>
                      <a:r>
                        <a:rPr lang="it-IT" dirty="0" err="1" smtClean="0"/>
                        <a:t>QdV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reccia giù 4"/>
          <p:cNvSpPr/>
          <p:nvPr/>
        </p:nvSpPr>
        <p:spPr>
          <a:xfrm>
            <a:off x="997802" y="2338499"/>
            <a:ext cx="403153" cy="371942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1612610" y="2348579"/>
            <a:ext cx="735753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ICF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28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</a:rPr>
              <a:t>Un nuovo modello per concettualizzare la condizione di Vita di Qualità: il contributo antropologico di ICF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481328"/>
            <a:ext cx="8507288" cy="4525963"/>
          </a:xfrm>
        </p:spPr>
        <p:txBody>
          <a:bodyPr>
            <a:normAutofit fontScale="85000" lnSpcReduction="20000"/>
          </a:bodyPr>
          <a:lstStyle/>
          <a:p>
            <a:endParaRPr lang="it-IT" dirty="0" smtClean="0"/>
          </a:p>
          <a:p>
            <a:pPr algn="just"/>
            <a:r>
              <a:rPr lang="it-IT" dirty="0" smtClean="0"/>
              <a:t>Una condizione di “</a:t>
            </a:r>
            <a:r>
              <a:rPr lang="it-IT" b="1" dirty="0" smtClean="0">
                <a:solidFill>
                  <a:srgbClr val="FF0000"/>
                </a:solidFill>
              </a:rPr>
              <a:t>equilibrio</a:t>
            </a:r>
            <a:r>
              <a:rPr lang="it-IT" dirty="0" smtClean="0"/>
              <a:t>” soddisfacente e ragionevolmente adattivo tra la Persona e i suoi Ambienti</a:t>
            </a:r>
          </a:p>
          <a:p>
            <a:pPr algn="just"/>
            <a:r>
              <a:rPr lang="it-IT" dirty="0" smtClean="0"/>
              <a:t>L’equilibrio soddisfacente ed adattivo è sostenuto dalla attualizzazione di un Funzionamento Personale che integra l’esercizio delle </a:t>
            </a:r>
            <a:r>
              <a:rPr lang="it-IT" b="1" dirty="0" err="1" smtClean="0">
                <a:solidFill>
                  <a:srgbClr val="FF0000"/>
                </a:solidFill>
              </a:rPr>
              <a:t>capacities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smtClean="0"/>
              <a:t>di cui la Persona dispone con le </a:t>
            </a:r>
            <a:r>
              <a:rPr lang="it-IT" b="1" dirty="0" smtClean="0">
                <a:solidFill>
                  <a:srgbClr val="FF0000"/>
                </a:solidFill>
              </a:rPr>
              <a:t>performances</a:t>
            </a:r>
            <a:r>
              <a:rPr lang="it-IT" dirty="0" smtClean="0"/>
              <a:t> acquisite con i sostegni ambientali</a:t>
            </a:r>
          </a:p>
          <a:p>
            <a:pPr algn="just"/>
            <a:r>
              <a:rPr lang="it-IT" dirty="0" smtClean="0"/>
              <a:t>L’orientamento al miglioramento della </a:t>
            </a:r>
            <a:r>
              <a:rPr lang="it-IT" dirty="0" err="1" smtClean="0"/>
              <a:t>QdV</a:t>
            </a:r>
            <a:r>
              <a:rPr lang="it-IT" dirty="0" smtClean="0"/>
              <a:t> è indirizzato dall’investimento sulle </a:t>
            </a:r>
            <a:r>
              <a:rPr lang="it-IT" b="1" dirty="0" err="1" smtClean="0">
                <a:solidFill>
                  <a:srgbClr val="FF0000"/>
                </a:solidFill>
              </a:rPr>
              <a:t>capabilities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smtClean="0"/>
              <a:t>della Persona, ovvero il patrimonio valoriale, esperienziale, biografico ed  </a:t>
            </a:r>
            <a:r>
              <a:rPr lang="it-IT" dirty="0"/>
              <a:t>educativo </a:t>
            </a:r>
            <a:r>
              <a:rPr lang="it-IT" dirty="0" smtClean="0"/>
              <a:t>che consente alla Persona stessa di ”personalizzare”  gli indicatori sensibili di Qualità di Vita nei diversi domini</a:t>
            </a:r>
            <a:endParaRPr lang="it-IT" dirty="0"/>
          </a:p>
        </p:txBody>
      </p:sp>
      <p:sp>
        <p:nvSpPr>
          <p:cNvPr id="4" name="Freccia giù 3"/>
          <p:cNvSpPr/>
          <p:nvPr/>
        </p:nvSpPr>
        <p:spPr>
          <a:xfrm>
            <a:off x="1691680" y="1124744"/>
            <a:ext cx="473704" cy="67534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221734" y="5657672"/>
            <a:ext cx="863754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Superamento della mera logica basata sulla scomposizione tra aspetti oggettivi e soggettivi della Qualità di Vita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68756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28028" y="1063229"/>
            <a:ext cx="6578746" cy="857250"/>
          </a:xfrm>
        </p:spPr>
        <p:txBody>
          <a:bodyPr>
            <a:noAutofit/>
          </a:bodyPr>
          <a:lstStyle/>
          <a:p>
            <a:r>
              <a:rPr lang="it-IT" sz="1800" b="1" dirty="0">
                <a:solidFill>
                  <a:srgbClr val="3366FF"/>
                </a:solidFill>
              </a:rPr>
              <a:t>Il modello di </a:t>
            </a:r>
            <a:r>
              <a:rPr lang="it-IT" sz="1800" b="1" dirty="0" err="1">
                <a:solidFill>
                  <a:srgbClr val="3366FF"/>
                </a:solidFill>
              </a:rPr>
              <a:t>Brown</a:t>
            </a:r>
            <a:r>
              <a:rPr lang="it-IT" sz="1800" b="1" dirty="0">
                <a:solidFill>
                  <a:srgbClr val="3366FF"/>
                </a:solidFill>
              </a:rPr>
              <a:t>, </a:t>
            </a:r>
            <a:r>
              <a:rPr lang="it-IT" sz="1800" b="1" dirty="0" err="1">
                <a:solidFill>
                  <a:srgbClr val="3366FF"/>
                </a:solidFill>
              </a:rPr>
              <a:t>Raphael</a:t>
            </a:r>
            <a:r>
              <a:rPr lang="it-IT" sz="1800" b="1" dirty="0">
                <a:solidFill>
                  <a:srgbClr val="3366FF"/>
                </a:solidFill>
              </a:rPr>
              <a:t>, </a:t>
            </a:r>
            <a:r>
              <a:rPr lang="it-IT" sz="1800" b="1" dirty="0" err="1">
                <a:solidFill>
                  <a:srgbClr val="3366FF"/>
                </a:solidFill>
              </a:rPr>
              <a:t>Renwick</a:t>
            </a:r>
            <a:r>
              <a:rPr lang="it-IT" sz="1800" b="1" dirty="0">
                <a:solidFill>
                  <a:srgbClr val="3366FF"/>
                </a:solidFill>
              </a:rPr>
              <a:t/>
            </a:r>
            <a:br>
              <a:rPr lang="it-IT" sz="1800" b="1" dirty="0">
                <a:solidFill>
                  <a:srgbClr val="3366FF"/>
                </a:solidFill>
              </a:rPr>
            </a:br>
            <a:r>
              <a:rPr lang="it-IT" sz="1800" b="1" dirty="0">
                <a:solidFill>
                  <a:srgbClr val="3366FF"/>
                </a:solidFill>
              </a:rPr>
              <a:t>Centre for </a:t>
            </a:r>
            <a:r>
              <a:rPr lang="it-IT" sz="1800" b="1" dirty="0" err="1">
                <a:solidFill>
                  <a:srgbClr val="3366FF"/>
                </a:solidFill>
              </a:rPr>
              <a:t>Health</a:t>
            </a:r>
            <a:r>
              <a:rPr lang="it-IT" sz="1800" b="1" dirty="0">
                <a:solidFill>
                  <a:srgbClr val="3366FF"/>
                </a:solidFill>
              </a:rPr>
              <a:t> Promotion, </a:t>
            </a:r>
            <a:r>
              <a:rPr lang="it-IT" sz="1800" b="1" dirty="0" err="1">
                <a:solidFill>
                  <a:srgbClr val="3366FF"/>
                </a:solidFill>
              </a:rPr>
              <a:t>University</a:t>
            </a:r>
            <a:r>
              <a:rPr lang="it-IT" sz="1800" b="1" dirty="0">
                <a:solidFill>
                  <a:srgbClr val="3366FF"/>
                </a:solidFill>
              </a:rPr>
              <a:t> of Toronto Canada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85900" y="2057401"/>
            <a:ext cx="6172200" cy="287011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it-IT" sz="2700" dirty="0"/>
              <a:t>Qualità della Vita come: </a:t>
            </a:r>
          </a:p>
          <a:p>
            <a:pPr marL="0" indent="0" algn="just">
              <a:buNone/>
            </a:pPr>
            <a:endParaRPr lang="it-IT" dirty="0" smtClean="0"/>
          </a:p>
          <a:p>
            <a:pPr marL="0" indent="0" algn="just">
              <a:buNone/>
            </a:pPr>
            <a:r>
              <a:rPr lang="it-IT" sz="2400" dirty="0">
                <a:solidFill>
                  <a:srgbClr val="FF0000"/>
                </a:solidFill>
              </a:rPr>
              <a:t>Grado di soddisfazione attraverso il quale le persone usufruiscono delle possibilità e delle opportunità ritenute importanti per la loro Vita.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547665" y="5064433"/>
            <a:ext cx="61206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50" b="1" i="1" dirty="0"/>
              <a:t>in </a:t>
            </a:r>
            <a:r>
              <a:rPr lang="it-IT" sz="1350" b="1" i="1" dirty="0" err="1"/>
              <a:t>Quality</a:t>
            </a:r>
            <a:r>
              <a:rPr lang="it-IT" sz="1350" b="1" i="1" dirty="0"/>
              <a:t> of Life  </a:t>
            </a:r>
            <a:r>
              <a:rPr lang="it-IT" sz="1350" b="1" i="1" dirty="0" err="1"/>
              <a:t>Dream</a:t>
            </a:r>
            <a:r>
              <a:rPr lang="it-IT" sz="1350" b="1" i="1" dirty="0"/>
              <a:t> or Reality? Life for People with </a:t>
            </a:r>
            <a:r>
              <a:rPr lang="it-IT" sz="1350" b="1" i="1" dirty="0" err="1"/>
              <a:t>Developmental</a:t>
            </a:r>
            <a:r>
              <a:rPr lang="it-IT" sz="1350" b="1" i="1" dirty="0"/>
              <a:t> </a:t>
            </a:r>
            <a:r>
              <a:rPr lang="it-IT" sz="1350" b="1" i="1" dirty="0" err="1"/>
              <a:t>Disabilities</a:t>
            </a:r>
            <a:r>
              <a:rPr lang="it-IT" sz="1350" b="1" i="1" dirty="0"/>
              <a:t> in Ontario </a:t>
            </a:r>
            <a:r>
              <a:rPr lang="it-IT" sz="1350" dirty="0"/>
              <a:t>by Ivan </a:t>
            </a:r>
            <a:r>
              <a:rPr lang="it-IT" sz="1350" dirty="0" err="1"/>
              <a:t>Brown</a:t>
            </a:r>
            <a:r>
              <a:rPr lang="it-IT" sz="1350" dirty="0"/>
              <a:t>, Dennis </a:t>
            </a:r>
            <a:r>
              <a:rPr lang="it-IT" sz="1350" dirty="0" err="1"/>
              <a:t>Raphael</a:t>
            </a:r>
            <a:r>
              <a:rPr lang="it-IT" sz="1350" dirty="0"/>
              <a:t> and Rebecca </a:t>
            </a:r>
            <a:r>
              <a:rPr lang="it-IT" sz="1350" dirty="0" err="1"/>
              <a:t>Renwick</a:t>
            </a:r>
            <a:r>
              <a:rPr lang="it-IT" sz="1350" dirty="0"/>
              <a:t> (</a:t>
            </a:r>
            <a:r>
              <a:rPr lang="it-IT" sz="1350" dirty="0" err="1"/>
              <a:t>Quality</a:t>
            </a:r>
            <a:r>
              <a:rPr lang="it-IT" sz="1350" dirty="0"/>
              <a:t> of Life </a:t>
            </a:r>
            <a:r>
              <a:rPr lang="it-IT" sz="1350" dirty="0" err="1"/>
              <a:t>Research</a:t>
            </a:r>
            <a:r>
              <a:rPr lang="it-IT" sz="1350" dirty="0"/>
              <a:t> Unit, Centre for </a:t>
            </a:r>
            <a:r>
              <a:rPr lang="it-IT" sz="1350" dirty="0" err="1"/>
              <a:t>Health</a:t>
            </a:r>
            <a:r>
              <a:rPr lang="it-IT" sz="1350" dirty="0"/>
              <a:t> Promotion, </a:t>
            </a:r>
            <a:r>
              <a:rPr lang="it-IT" sz="1350" dirty="0" err="1"/>
              <a:t>University</a:t>
            </a:r>
            <a:r>
              <a:rPr lang="it-IT" sz="1350" dirty="0"/>
              <a:t> of Toronto, 1997).	</a:t>
            </a:r>
          </a:p>
        </p:txBody>
      </p:sp>
      <p:pic>
        <p:nvPicPr>
          <p:cNvPr id="5" name="Immagine 4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dirty="0">
                <a:solidFill>
                  <a:srgbClr val="FF6600"/>
                </a:solidFill>
                <a:latin typeface="Calibri" charset="0"/>
                <a:ea typeface="ＭＳ Ｐゴシック" charset="0"/>
                <a:cs typeface="ＭＳ Ｐゴシック" charset="0"/>
              </a:rPr>
              <a:t>Profilo ICF: Performances, </a:t>
            </a:r>
            <a:r>
              <a:rPr lang="it-IT" sz="2800" dirty="0" err="1">
                <a:solidFill>
                  <a:srgbClr val="FF6600"/>
                </a:solidFill>
                <a:latin typeface="Calibri" charset="0"/>
                <a:ea typeface="ＭＳ Ｐゴシック" charset="0"/>
                <a:cs typeface="ＭＳ Ｐゴシック" charset="0"/>
              </a:rPr>
              <a:t>Capacities</a:t>
            </a:r>
            <a:r>
              <a:rPr lang="it-IT" sz="2800" dirty="0">
                <a:solidFill>
                  <a:srgbClr val="FF6600"/>
                </a:solidFill>
                <a:latin typeface="Calibri" charset="0"/>
                <a:ea typeface="ＭＳ Ｐゴシック" charset="0"/>
                <a:cs typeface="ＭＳ Ｐゴシック" charset="0"/>
              </a:rPr>
              <a:t> e Sostegni in </a:t>
            </a:r>
            <a:r>
              <a:rPr lang="it-IT" sz="2800" dirty="0" smtClean="0">
                <a:solidFill>
                  <a:srgbClr val="FF6600"/>
                </a:solidFill>
                <a:latin typeface="Calibri" charset="0"/>
                <a:ea typeface="ＭＳ Ｐゴシック" charset="0"/>
                <a:cs typeface="ＭＳ Ｐゴシック" charset="0"/>
              </a:rPr>
              <a:t>atto</a:t>
            </a:r>
            <a:br>
              <a:rPr lang="it-IT" sz="2800" dirty="0" smtClean="0">
                <a:solidFill>
                  <a:srgbClr val="FF66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it-IT" sz="2800" dirty="0" smtClean="0">
                <a:solidFill>
                  <a:srgbClr val="0000FF"/>
                </a:solidFill>
                <a:latin typeface="Calibri" charset="0"/>
                <a:ea typeface="ＭＳ Ｐゴシック" charset="0"/>
                <a:cs typeface="ＭＳ Ｐゴシック" charset="0"/>
              </a:rPr>
              <a:t>comprendere l’influenza del Contesto </a:t>
            </a:r>
            <a:endParaRPr lang="it-IT" sz="2800" dirty="0">
              <a:solidFill>
                <a:srgbClr val="0000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4" name="Grafico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8453317"/>
              </p:ext>
            </p:extLst>
          </p:nvPr>
        </p:nvGraphicFramePr>
        <p:xfrm>
          <a:off x="304800" y="1417638"/>
          <a:ext cx="8509000" cy="521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it-IT" sz="3600" b="1" smtClean="0"/>
              <a:t>La QdV in Bhutan (J.Attali, 2009)</a:t>
            </a:r>
            <a:br>
              <a:rPr lang="it-IT" sz="3600" b="1" smtClean="0"/>
            </a:br>
            <a:r>
              <a:rPr lang="it-IT" sz="3600" b="1" smtClean="0"/>
              <a:t>9 Indici ≠ Indice ONU di sviluppo umano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Benessere psicologico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Salute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Istruzione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Uso del tempo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Diversità culturale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Amministrazione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Vitalità della vita democratica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Diversità ecologica</a:t>
            </a:r>
          </a:p>
          <a:p>
            <a:pPr marL="514350" indent="-514350">
              <a:buFont typeface="Calibri" charset="0"/>
              <a:buAutoNum type="arabicPeriod"/>
            </a:pPr>
            <a:r>
              <a:rPr lang="it-IT" sz="2800" b="1" dirty="0" smtClean="0"/>
              <a:t>Tenore di vita</a:t>
            </a:r>
            <a:endParaRPr lang="it-IT" sz="2800" b="1" dirty="0"/>
          </a:p>
        </p:txBody>
      </p:sp>
      <p:pic>
        <p:nvPicPr>
          <p:cNvPr id="4" name="Immagine 3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2521370"/>
              </p:ext>
            </p:extLst>
          </p:nvPr>
        </p:nvGraphicFramePr>
        <p:xfrm>
          <a:off x="457200" y="274638"/>
          <a:ext cx="8229600" cy="6278563"/>
        </p:xfrm>
        <a:graphic>
          <a:graphicData uri="http://schemas.openxmlformats.org/drawingml/2006/table">
            <a:tbl>
              <a:tblPr/>
              <a:tblGrid>
                <a:gridCol w="1594520"/>
                <a:gridCol w="2215480"/>
                <a:gridCol w="4419600"/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Fattore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Dominio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Esempi di Indicatori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Indipendenza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Sviluppo personale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Livello e grado di Istruzione,abilità personali, comportamento adattivo (ADL e IADL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Autodeterminazione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Scelte, decisioni, autonomia, controllo personale, obiettivi personali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Partecipazione sociale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Relazioni interpersonali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Rete sociale, amicizie, attività sociali, interazioni, relazioni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Inclusione sociale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Integrazione/partecipazione comunitaria, ruoli, sostegni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Diritti ed Empowerment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Umani (rispetto, dignità, uguaglianza)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Legali (accesso legale, processi dovuti)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F32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Benessere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Benessere emozionale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Salute e sicurezza, esperienze positive, contentezza, autostima, assenza di stress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90"/>
                        </a:solidFill>
                        <a:effectLst/>
                        <a:latin typeface="Calibri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Benessere fisico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Salute e stato di nutrizione, riposo, tempo libero e di divertimento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90"/>
                        </a:solidFill>
                        <a:effectLst/>
                        <a:latin typeface="Calibri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Benessere materiale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Stato economico, impiego, condizione abitativa, proprietà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6AA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2FFFC"/>
                    </a:solidFill>
                  </a:tcPr>
                </a:tc>
              </a:tr>
            </a:tbl>
          </a:graphicData>
        </a:graphic>
      </p:graphicFrame>
      <p:sp>
        <p:nvSpPr>
          <p:cNvPr id="20523" name="TextBox 5"/>
          <p:cNvSpPr txBox="1">
            <a:spLocks noChangeArrowheads="1"/>
          </p:cNvSpPr>
          <p:nvPr/>
        </p:nvSpPr>
        <p:spPr bwMode="auto">
          <a:xfrm>
            <a:off x="457200" y="6384925"/>
            <a:ext cx="3124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>
                <a:latin typeface="Calibri" charset="0"/>
              </a:rPr>
              <a:t>Da Schalock, 2007, modif.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" y="1752600"/>
            <a:ext cx="5638800" cy="193833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000" dirty="0"/>
              <a:t>Indipendenza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000" dirty="0"/>
              <a:t>Partecipazione Sociale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000" dirty="0"/>
              <a:t>Benessere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/>
          </a:p>
        </p:txBody>
      </p:sp>
      <p:sp>
        <p:nvSpPr>
          <p:cNvPr id="5" name="TextBox 4"/>
          <p:cNvSpPr txBox="1"/>
          <p:nvPr/>
        </p:nvSpPr>
        <p:spPr>
          <a:xfrm>
            <a:off x="3048000" y="4679950"/>
            <a:ext cx="5638800" cy="144621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400" dirty="0"/>
              <a:t>Obiettivi delle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400" dirty="0"/>
              <a:t>Politiche Sociali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274638"/>
            <a:ext cx="8229600" cy="8302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sz="2400" b="1">
                <a:solidFill>
                  <a:srgbClr val="FFFFFF"/>
                </a:solidFill>
                <a:ea typeface="ＭＳ Ｐゴシック" charset="-128"/>
                <a:cs typeface="ＭＳ Ｐゴシック" charset="-128"/>
              </a:rPr>
              <a:t>I fattori della QdV come meccanismo di ingranaggio tra la clinica e le politiche sociali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914400" y="3690938"/>
            <a:ext cx="2133600" cy="1643062"/>
          </a:xfrm>
          <a:prstGeom prst="straightConnector1">
            <a:avLst/>
          </a:prstGeom>
          <a:ln w="1143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6248400" y="2971800"/>
            <a:ext cx="1981200" cy="1708150"/>
          </a:xfrm>
          <a:prstGeom prst="straightConnector1">
            <a:avLst/>
          </a:prstGeom>
          <a:ln w="1143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0963" name="Content Placeholder 4"/>
          <p:cNvSpPr>
            <a:spLocks noGrp="1"/>
          </p:cNvSpPr>
          <p:nvPr>
            <p:ph idx="1"/>
          </p:nvPr>
        </p:nvSpPr>
        <p:spPr bwMode="auto">
          <a:xfrm>
            <a:off x="457200" y="990600"/>
            <a:ext cx="8229600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Font typeface="Arial" charset="0"/>
              <a:buNone/>
            </a:pPr>
            <a:r>
              <a:rPr lang="it-IT" b="1" dirty="0" smtClean="0"/>
              <a:t>Dominio</a:t>
            </a:r>
            <a:r>
              <a:rPr lang="it-IT" dirty="0" smtClean="0"/>
              <a:t>: </a:t>
            </a:r>
            <a:r>
              <a:rPr lang="it-IT" i="1" dirty="0" smtClean="0">
                <a:solidFill>
                  <a:srgbClr val="FF0000"/>
                </a:solidFill>
              </a:rPr>
              <a:t> Diritti</a:t>
            </a:r>
          </a:p>
          <a:p>
            <a:pPr>
              <a:buFont typeface="Arial" charset="0"/>
              <a:buNone/>
            </a:pPr>
            <a:r>
              <a:rPr lang="it-IT" b="1" dirty="0" smtClean="0"/>
              <a:t>Indicatore</a:t>
            </a:r>
            <a:r>
              <a:rPr lang="it-IT" dirty="0" smtClean="0"/>
              <a:t>: </a:t>
            </a:r>
            <a:r>
              <a:rPr lang="it-IT" i="1" dirty="0" smtClean="0">
                <a:solidFill>
                  <a:srgbClr val="FF0000"/>
                </a:solidFill>
              </a:rPr>
              <a:t>Dignità e Rispetto </a:t>
            </a:r>
          </a:p>
          <a:p>
            <a:pPr>
              <a:buFont typeface="Arial" charset="0"/>
              <a:buNone/>
            </a:pPr>
            <a:r>
              <a:rPr lang="it-IT" b="1" dirty="0" smtClean="0"/>
              <a:t>Self Report</a:t>
            </a:r>
            <a:r>
              <a:rPr lang="it-IT" dirty="0" smtClean="0"/>
              <a:t>: Le Persone intorno le garantiscono privacy, le chiedono cosa ne pensa, la lasciano da solo quando fa il bagno? </a:t>
            </a:r>
            <a:endParaRPr lang="it-IT" sz="2800" dirty="0" smtClean="0"/>
          </a:p>
          <a:p>
            <a:pPr>
              <a:buFont typeface="Arial" charset="0"/>
              <a:buNone/>
            </a:pPr>
            <a:endParaRPr lang="it-IT" b="1" dirty="0" smtClean="0"/>
          </a:p>
          <a:p>
            <a:pPr>
              <a:buFont typeface="Arial" charset="0"/>
              <a:buNone/>
            </a:pPr>
            <a:r>
              <a:rPr lang="it-IT" b="1" dirty="0" smtClean="0"/>
              <a:t>Osservazione diretta</a:t>
            </a:r>
            <a:r>
              <a:rPr lang="it-IT" dirty="0" smtClean="0"/>
              <a:t>: Quanto rispetto e dignità sono assicurate alla Persona da parte del personale e da altri?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348282"/>
              </p:ext>
            </p:extLst>
          </p:nvPr>
        </p:nvGraphicFramePr>
        <p:xfrm>
          <a:off x="251520" y="3212976"/>
          <a:ext cx="8458200" cy="371475"/>
        </p:xfrm>
        <a:graphic>
          <a:graphicData uri="http://schemas.openxmlformats.org/drawingml/2006/table">
            <a:tbl>
              <a:tblPr/>
              <a:tblGrid>
                <a:gridCol w="2819400"/>
                <a:gridCol w="2819400"/>
                <a:gridCol w="2819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Sì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Non molto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203086"/>
              </p:ext>
            </p:extLst>
          </p:nvPr>
        </p:nvGraphicFramePr>
        <p:xfrm>
          <a:off x="251520" y="5373216"/>
          <a:ext cx="8458200" cy="371475"/>
        </p:xfrm>
        <a:graphic>
          <a:graphicData uri="http://schemas.openxmlformats.org/drawingml/2006/table">
            <a:tbl>
              <a:tblPr/>
              <a:tblGrid>
                <a:gridCol w="2819400"/>
                <a:gridCol w="2819400"/>
                <a:gridCol w="2819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Considerevoli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In certa misura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Scarsi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0984" name="TextBox 7"/>
          <p:cNvSpPr txBox="1">
            <a:spLocks noChangeArrowheads="1"/>
          </p:cNvSpPr>
          <p:nvPr/>
        </p:nvSpPr>
        <p:spPr bwMode="auto">
          <a:xfrm>
            <a:off x="457200" y="274638"/>
            <a:ext cx="8229600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it-IT" sz="3600" b="1">
                <a:solidFill>
                  <a:srgbClr val="FF0000"/>
                </a:solidFill>
                <a:latin typeface="Calibri" charset="0"/>
              </a:rPr>
              <a:t>Individuare gli Indicatori 5</a:t>
            </a:r>
          </a:p>
        </p:txBody>
      </p:sp>
      <p:pic>
        <p:nvPicPr>
          <p:cNvPr id="40985" name="Pictur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88950"/>
            <a:ext cx="220345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6" name="TextBox 10"/>
          <p:cNvSpPr txBox="1">
            <a:spLocks noChangeArrowheads="1"/>
          </p:cNvSpPr>
          <p:nvPr/>
        </p:nvSpPr>
        <p:spPr bwMode="auto">
          <a:xfrm rot="1918784">
            <a:off x="7322397" y="951532"/>
            <a:ext cx="13598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it-IT" dirty="0">
                <a:latin typeface="Calibri" charset="0"/>
              </a:rPr>
              <a:t>Punti di vista soggettivo oggettivo</a:t>
            </a:r>
          </a:p>
        </p:txBody>
      </p:sp>
      <p:pic>
        <p:nvPicPr>
          <p:cNvPr id="9" name="Immagine 8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4816" y="6309320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9939" name="Content Placeholder 4"/>
          <p:cNvSpPr>
            <a:spLocks noGrp="1"/>
          </p:cNvSpPr>
          <p:nvPr>
            <p:ph idx="1"/>
          </p:nvPr>
        </p:nvSpPr>
        <p:spPr bwMode="auto">
          <a:xfrm>
            <a:off x="457200" y="990600"/>
            <a:ext cx="8229600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Font typeface="Arial" charset="0"/>
              <a:buNone/>
            </a:pPr>
            <a:r>
              <a:rPr lang="it-IT" b="1" smtClean="0"/>
              <a:t>Dominio</a:t>
            </a:r>
            <a:r>
              <a:rPr lang="it-IT" smtClean="0"/>
              <a:t>: </a:t>
            </a:r>
            <a:r>
              <a:rPr lang="it-IT" i="1" smtClean="0">
                <a:solidFill>
                  <a:srgbClr val="FF0000"/>
                </a:solidFill>
              </a:rPr>
              <a:t> Inclusione Sociale</a:t>
            </a:r>
          </a:p>
          <a:p>
            <a:pPr>
              <a:buFont typeface="Arial" charset="0"/>
              <a:buNone/>
            </a:pPr>
            <a:r>
              <a:rPr lang="it-IT" b="1" smtClean="0"/>
              <a:t>Indicatore</a:t>
            </a:r>
            <a:r>
              <a:rPr lang="it-IT" smtClean="0"/>
              <a:t>: </a:t>
            </a:r>
            <a:r>
              <a:rPr lang="it-IT" i="1" smtClean="0">
                <a:solidFill>
                  <a:srgbClr val="FF0000"/>
                </a:solidFill>
              </a:rPr>
              <a:t>Partecipazione alla</a:t>
            </a:r>
          </a:p>
          <a:p>
            <a:pPr>
              <a:buFont typeface="Arial" charset="0"/>
              <a:buNone/>
            </a:pPr>
            <a:r>
              <a:rPr lang="it-IT" i="1" smtClean="0">
                <a:solidFill>
                  <a:srgbClr val="FF0000"/>
                </a:solidFill>
              </a:rPr>
              <a:t> Vita di Comunità</a:t>
            </a:r>
          </a:p>
          <a:p>
            <a:pPr>
              <a:buFont typeface="Arial" charset="0"/>
              <a:buNone/>
            </a:pPr>
            <a:r>
              <a:rPr lang="it-IT" b="1" smtClean="0"/>
              <a:t>Self Report</a:t>
            </a:r>
            <a:r>
              <a:rPr lang="it-IT" smtClean="0"/>
              <a:t>: Prendi parte ad attività nella città in cui vivi? </a:t>
            </a:r>
            <a:endParaRPr lang="it-IT" sz="2800" smtClean="0"/>
          </a:p>
          <a:p>
            <a:pPr>
              <a:buFont typeface="Arial" charset="0"/>
              <a:buNone/>
            </a:pPr>
            <a:endParaRPr lang="it-IT" b="1" smtClean="0"/>
          </a:p>
          <a:p>
            <a:pPr>
              <a:buFont typeface="Arial" charset="0"/>
              <a:buNone/>
            </a:pPr>
            <a:r>
              <a:rPr lang="it-IT" b="1" smtClean="0"/>
              <a:t>Osservazione diretta</a:t>
            </a:r>
            <a:r>
              <a:rPr lang="it-IT" smtClean="0"/>
              <a:t>: Quanto frequentemente la Persona è coinvolta in attività nella propria comunità?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341071"/>
              </p:ext>
            </p:extLst>
          </p:nvPr>
        </p:nvGraphicFramePr>
        <p:xfrm>
          <a:off x="228600" y="3413659"/>
          <a:ext cx="8458200" cy="371475"/>
        </p:xfrm>
        <a:graphic>
          <a:graphicData uri="http://schemas.openxmlformats.org/drawingml/2006/table">
            <a:tbl>
              <a:tblPr/>
              <a:tblGrid>
                <a:gridCol w="2819400"/>
                <a:gridCol w="2819400"/>
                <a:gridCol w="2819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Sì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Non molto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17698"/>
              </p:ext>
            </p:extLst>
          </p:nvPr>
        </p:nvGraphicFramePr>
        <p:xfrm>
          <a:off x="228600" y="5385001"/>
          <a:ext cx="8458200" cy="511919"/>
        </p:xfrm>
        <a:graphic>
          <a:graphicData uri="http://schemas.openxmlformats.org/drawingml/2006/table">
            <a:tbl>
              <a:tblPr/>
              <a:tblGrid>
                <a:gridCol w="2819400"/>
                <a:gridCol w="2819400"/>
                <a:gridCol w="2819400"/>
              </a:tblGrid>
              <a:tr h="5119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Frequentemente (sett.)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Talvolta (1,2 volte alla </a:t>
                      </a: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sett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  <a:cs typeface="ＭＳ Ｐゴシック" charset="-128"/>
                        </a:rPr>
                        <a:t>Mai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9960" name="TextBox 7"/>
          <p:cNvSpPr txBox="1">
            <a:spLocks noChangeArrowheads="1"/>
          </p:cNvSpPr>
          <p:nvPr/>
        </p:nvSpPr>
        <p:spPr bwMode="auto">
          <a:xfrm>
            <a:off x="457200" y="274638"/>
            <a:ext cx="8229600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it-IT" sz="3600" b="1">
                <a:solidFill>
                  <a:srgbClr val="FF0000"/>
                </a:solidFill>
                <a:latin typeface="Calibri" charset="0"/>
              </a:rPr>
              <a:t>Individuare gli Indicatori 4</a:t>
            </a:r>
          </a:p>
        </p:txBody>
      </p:sp>
      <p:pic>
        <p:nvPicPr>
          <p:cNvPr id="39961" name="Pictur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88950"/>
            <a:ext cx="220345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2" name="TextBox 10"/>
          <p:cNvSpPr txBox="1">
            <a:spLocks noChangeArrowheads="1"/>
          </p:cNvSpPr>
          <p:nvPr/>
        </p:nvSpPr>
        <p:spPr bwMode="auto">
          <a:xfrm rot="1884968">
            <a:off x="7315200" y="910440"/>
            <a:ext cx="1371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dirty="0">
                <a:latin typeface="Calibri" charset="0"/>
              </a:rPr>
              <a:t>Punti di vista soggettivo oggettivo</a:t>
            </a:r>
          </a:p>
        </p:txBody>
      </p:sp>
      <p:pic>
        <p:nvPicPr>
          <p:cNvPr id="9" name="Immagine 8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4816" y="6343128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1371600"/>
          </a:xfrm>
        </p:spPr>
        <p:txBody>
          <a:bodyPr/>
          <a:lstStyle/>
          <a:p>
            <a:pPr eaLnBrk="1" hangingPunct="1"/>
            <a:r>
              <a:rPr lang="it-IT" sz="2400" b="1" dirty="0">
                <a:solidFill>
                  <a:srgbClr val="FF0000"/>
                </a:solidFill>
              </a:rPr>
              <a:t>Domini ed Indicatori della </a:t>
            </a:r>
            <a:r>
              <a:rPr lang="it-IT" sz="2400" b="1" dirty="0" err="1">
                <a:solidFill>
                  <a:srgbClr val="FF0000"/>
                </a:solidFill>
              </a:rPr>
              <a:t>QdV</a:t>
            </a:r>
            <a:r>
              <a:rPr lang="it-IT" sz="2400" b="1" dirty="0">
                <a:solidFill>
                  <a:srgbClr val="FF0000"/>
                </a:solidFill>
              </a:rPr>
              <a:t> Famiglia – 1 -</a:t>
            </a:r>
            <a:br>
              <a:rPr lang="it-IT" sz="2400" b="1" dirty="0">
                <a:solidFill>
                  <a:srgbClr val="FF0000"/>
                </a:solidFill>
              </a:rPr>
            </a:br>
            <a:r>
              <a:rPr lang="it-IT" sz="1800" b="1" dirty="0" err="1">
                <a:solidFill>
                  <a:srgbClr val="FF0000"/>
                </a:solidFill>
              </a:rPr>
              <a:t>Intellectual</a:t>
            </a:r>
            <a:r>
              <a:rPr lang="it-IT" sz="1800" b="1" dirty="0">
                <a:solidFill>
                  <a:srgbClr val="FF0000"/>
                </a:solidFill>
              </a:rPr>
              <a:t> </a:t>
            </a:r>
            <a:r>
              <a:rPr lang="it-IT" sz="1800" b="1" dirty="0" err="1">
                <a:solidFill>
                  <a:srgbClr val="FF0000"/>
                </a:solidFill>
              </a:rPr>
              <a:t>Disability</a:t>
            </a:r>
            <a:r>
              <a:rPr lang="it-IT" sz="1800" b="1" dirty="0">
                <a:solidFill>
                  <a:srgbClr val="FF0000"/>
                </a:solidFill>
              </a:rPr>
              <a:t>: </a:t>
            </a:r>
            <a:r>
              <a:rPr lang="it-IT" sz="1800" b="1" dirty="0" err="1">
                <a:solidFill>
                  <a:srgbClr val="FF0000"/>
                </a:solidFill>
              </a:rPr>
              <a:t>Definition</a:t>
            </a:r>
            <a:r>
              <a:rPr lang="it-IT" sz="1800" b="1" dirty="0">
                <a:solidFill>
                  <a:srgbClr val="FF0000"/>
                </a:solidFill>
              </a:rPr>
              <a:t>, </a:t>
            </a:r>
            <a:r>
              <a:rPr lang="it-IT" sz="1800" b="1" dirty="0" err="1">
                <a:solidFill>
                  <a:srgbClr val="FF0000"/>
                </a:solidFill>
              </a:rPr>
              <a:t>Classification</a:t>
            </a:r>
            <a:r>
              <a:rPr lang="it-IT" sz="1800" b="1" dirty="0">
                <a:solidFill>
                  <a:srgbClr val="FF0000"/>
                </a:solidFill>
              </a:rPr>
              <a:t> and </a:t>
            </a:r>
            <a:r>
              <a:rPr lang="it-IT" sz="1800" b="1" dirty="0" err="1">
                <a:solidFill>
                  <a:srgbClr val="FF0000"/>
                </a:solidFill>
              </a:rPr>
              <a:t>Systems</a:t>
            </a:r>
            <a:r>
              <a:rPr lang="it-IT" sz="1800" b="1" dirty="0">
                <a:solidFill>
                  <a:srgbClr val="FF0000"/>
                </a:solidFill>
              </a:rPr>
              <a:t> </a:t>
            </a:r>
            <a:r>
              <a:rPr lang="it-IT" sz="1800" b="1" dirty="0" err="1">
                <a:solidFill>
                  <a:srgbClr val="FF0000"/>
                </a:solidFill>
              </a:rPr>
              <a:t>of</a:t>
            </a:r>
            <a:r>
              <a:rPr lang="it-IT" sz="1800" b="1" dirty="0">
                <a:solidFill>
                  <a:srgbClr val="FF0000"/>
                </a:solidFill>
              </a:rPr>
              <a:t> </a:t>
            </a:r>
            <a:r>
              <a:rPr lang="it-IT" sz="1800" b="1" dirty="0" err="1">
                <a:solidFill>
                  <a:srgbClr val="FF0000"/>
                </a:solidFill>
              </a:rPr>
              <a:t>Support</a:t>
            </a:r>
            <a:r>
              <a:rPr lang="it-IT" sz="1800" b="1" dirty="0">
                <a:solidFill>
                  <a:srgbClr val="FF0000"/>
                </a:solidFill>
              </a:rPr>
              <a:t> – AAIDD 11th </a:t>
            </a:r>
            <a:r>
              <a:rPr lang="it-IT" sz="1800" b="1" dirty="0" err="1">
                <a:solidFill>
                  <a:srgbClr val="FF0000"/>
                </a:solidFill>
              </a:rPr>
              <a:t>Edition</a:t>
            </a:r>
            <a:r>
              <a:rPr lang="it-IT" sz="1800" b="1" dirty="0">
                <a:solidFill>
                  <a:srgbClr val="FF0000"/>
                </a:solidFill>
              </a:rPr>
              <a:t>, Washington, D.C. - 2010</a:t>
            </a:r>
          </a:p>
        </p:txBody>
      </p:sp>
      <p:graphicFrame>
        <p:nvGraphicFramePr>
          <p:cNvPr id="3126" name="Group 5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115878"/>
        </p:xfrm>
        <a:graphic>
          <a:graphicData uri="http://schemas.openxmlformats.org/drawingml/2006/table">
            <a:tbl>
              <a:tblPr/>
              <a:tblGrid>
                <a:gridCol w="2819400"/>
                <a:gridCol w="54102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DOMINI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INDICATORI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Interazioni familiari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Passare il tempo insieme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Parlarsi l’un l’altro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Risolvere i problemi insieme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Sostenersi l’un l’altro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Genitorialità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Aiutare i figli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Insegnare ed educare i figli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Prendersi cura dei loro bisogni personali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Benessere emozionale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Avere amici che forniscono sostegno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Avere tempo di perseguire gli interessi personali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Disporre di aiuto esterno per prendersi cura dei bisogni speciali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Sentirsi al sicuro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Sviluppo personale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Opportunità per continuare i percorsi educativi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Condizione di impiego dei genitori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Livello di istruzione dei membri della famiglia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Immagine 3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371600"/>
          </a:xfrm>
        </p:spPr>
        <p:txBody>
          <a:bodyPr/>
          <a:lstStyle/>
          <a:p>
            <a:pPr eaLnBrk="1" hangingPunct="1"/>
            <a:r>
              <a:rPr lang="it-IT" sz="2400" b="1" dirty="0">
                <a:solidFill>
                  <a:srgbClr val="FF0000"/>
                </a:solidFill>
              </a:rPr>
              <a:t>Domini ed Indicatori della </a:t>
            </a:r>
            <a:r>
              <a:rPr lang="it-IT" sz="2400" b="1" dirty="0" err="1">
                <a:solidFill>
                  <a:srgbClr val="FF0000"/>
                </a:solidFill>
              </a:rPr>
              <a:t>QdV</a:t>
            </a:r>
            <a:r>
              <a:rPr lang="it-IT" sz="2400" b="1" dirty="0">
                <a:solidFill>
                  <a:srgbClr val="FF0000"/>
                </a:solidFill>
              </a:rPr>
              <a:t> Famiglia – 2 - </a:t>
            </a:r>
            <a:br>
              <a:rPr lang="it-IT" sz="2400" b="1" dirty="0">
                <a:solidFill>
                  <a:srgbClr val="FF0000"/>
                </a:solidFill>
              </a:rPr>
            </a:br>
            <a:r>
              <a:rPr lang="it-IT" sz="1800" b="1" dirty="0" err="1">
                <a:solidFill>
                  <a:srgbClr val="FF0000"/>
                </a:solidFill>
              </a:rPr>
              <a:t>Intellectual</a:t>
            </a:r>
            <a:r>
              <a:rPr lang="it-IT" sz="1800" b="1" dirty="0">
                <a:solidFill>
                  <a:srgbClr val="FF0000"/>
                </a:solidFill>
              </a:rPr>
              <a:t> </a:t>
            </a:r>
            <a:r>
              <a:rPr lang="it-IT" sz="1800" b="1" dirty="0" err="1">
                <a:solidFill>
                  <a:srgbClr val="FF0000"/>
                </a:solidFill>
              </a:rPr>
              <a:t>Disability</a:t>
            </a:r>
            <a:r>
              <a:rPr lang="it-IT" sz="1800" b="1" dirty="0">
                <a:solidFill>
                  <a:srgbClr val="FF0000"/>
                </a:solidFill>
              </a:rPr>
              <a:t>: </a:t>
            </a:r>
            <a:r>
              <a:rPr lang="it-IT" sz="1800" b="1" dirty="0" err="1">
                <a:solidFill>
                  <a:srgbClr val="FF0000"/>
                </a:solidFill>
              </a:rPr>
              <a:t>Definition</a:t>
            </a:r>
            <a:r>
              <a:rPr lang="it-IT" sz="1800" b="1" dirty="0">
                <a:solidFill>
                  <a:srgbClr val="FF0000"/>
                </a:solidFill>
              </a:rPr>
              <a:t>, </a:t>
            </a:r>
            <a:r>
              <a:rPr lang="it-IT" sz="1800" b="1" dirty="0" err="1">
                <a:solidFill>
                  <a:srgbClr val="FF0000"/>
                </a:solidFill>
              </a:rPr>
              <a:t>Classification</a:t>
            </a:r>
            <a:r>
              <a:rPr lang="it-IT" sz="1800" b="1" dirty="0">
                <a:solidFill>
                  <a:srgbClr val="FF0000"/>
                </a:solidFill>
              </a:rPr>
              <a:t> and </a:t>
            </a:r>
            <a:r>
              <a:rPr lang="it-IT" sz="1800" b="1" dirty="0" err="1">
                <a:solidFill>
                  <a:srgbClr val="FF0000"/>
                </a:solidFill>
              </a:rPr>
              <a:t>Systems</a:t>
            </a:r>
            <a:r>
              <a:rPr lang="it-IT" sz="1800" b="1" dirty="0">
                <a:solidFill>
                  <a:srgbClr val="FF0000"/>
                </a:solidFill>
              </a:rPr>
              <a:t> </a:t>
            </a:r>
            <a:r>
              <a:rPr lang="it-IT" sz="1800" b="1" dirty="0" err="1">
                <a:solidFill>
                  <a:srgbClr val="FF0000"/>
                </a:solidFill>
              </a:rPr>
              <a:t>of</a:t>
            </a:r>
            <a:r>
              <a:rPr lang="it-IT" sz="1800" b="1" dirty="0">
                <a:solidFill>
                  <a:srgbClr val="FF0000"/>
                </a:solidFill>
              </a:rPr>
              <a:t> </a:t>
            </a:r>
            <a:r>
              <a:rPr lang="it-IT" sz="1800" b="1" dirty="0" err="1">
                <a:solidFill>
                  <a:srgbClr val="FF0000"/>
                </a:solidFill>
              </a:rPr>
              <a:t>Support</a:t>
            </a:r>
            <a:r>
              <a:rPr lang="it-IT" sz="1800" b="1" dirty="0">
                <a:solidFill>
                  <a:srgbClr val="FF0000"/>
                </a:solidFill>
              </a:rPr>
              <a:t> – AAIDD 11th </a:t>
            </a:r>
            <a:r>
              <a:rPr lang="it-IT" sz="1800" b="1" dirty="0" err="1">
                <a:solidFill>
                  <a:srgbClr val="FF0000"/>
                </a:solidFill>
              </a:rPr>
              <a:t>Edition</a:t>
            </a:r>
            <a:r>
              <a:rPr lang="it-IT" sz="1800" b="1" dirty="0">
                <a:solidFill>
                  <a:srgbClr val="FF0000"/>
                </a:solidFill>
              </a:rPr>
              <a:t>, Washington, D.C. - 2010</a:t>
            </a:r>
          </a:p>
        </p:txBody>
      </p:sp>
      <p:graphicFrame>
        <p:nvGraphicFramePr>
          <p:cNvPr id="6167" name="Group 2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79430"/>
        </p:xfrm>
        <a:graphic>
          <a:graphicData uri="http://schemas.openxmlformats.org/drawingml/2006/table">
            <a:tbl>
              <a:tblPr/>
              <a:tblGrid>
                <a:gridCol w="2819400"/>
                <a:gridCol w="54102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DOMINI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INDICATORI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Benessere fisico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Disporre delle cure mediche / dentali necessarie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Opportunità per il tempo libero e la cura di sé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Benessere economico e finanziario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Avere disponibilità per i movimenti ed il trasporto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Avere cura delle proprie risorse finanziarie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Reddito familiare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Coinvolgimento nella comunità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Attività nella comunità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Appartenenza a gruppi, clubs, società, associazioni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Relazioni nella comunità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Sostegni specifici alla disabilità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Sostegno a scuola e sul posto di lavoro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Sostegno per migliorarsi a casa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Sostegno per stringere amicizie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Disporre di buone relazioni con i fornitori di servizio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Immagine 3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z="2400" b="1">
                <a:solidFill>
                  <a:srgbClr val="FF0000"/>
                </a:solidFill>
              </a:rPr>
              <a:t>Domini ed Indicatori della QdV  Società </a:t>
            </a:r>
            <a:br>
              <a:rPr lang="it-IT" sz="2400" b="1">
                <a:solidFill>
                  <a:srgbClr val="FF0000"/>
                </a:solidFill>
              </a:rPr>
            </a:br>
            <a:r>
              <a:rPr lang="it-IT" sz="1800" b="1">
                <a:solidFill>
                  <a:srgbClr val="FF0000"/>
                </a:solidFill>
              </a:rPr>
              <a:t>Intellectual Disability: Definition, Classification and Systems of Support – AAIDD 11th Edition, Washington, D.C. - 2010</a:t>
            </a:r>
          </a:p>
        </p:txBody>
      </p:sp>
      <p:graphicFrame>
        <p:nvGraphicFramePr>
          <p:cNvPr id="6167" name="Group 23"/>
          <p:cNvGraphicFramePr>
            <a:graphicFrameLocks noGrp="1"/>
          </p:cNvGraphicFramePr>
          <p:nvPr>
            <p:ph idx="1"/>
          </p:nvPr>
        </p:nvGraphicFramePr>
        <p:xfrm>
          <a:off x="500063" y="1785938"/>
          <a:ext cx="8229600" cy="3610166"/>
        </p:xfrm>
        <a:graphic>
          <a:graphicData uri="http://schemas.openxmlformats.org/drawingml/2006/table">
            <a:tbl>
              <a:tblPr/>
              <a:tblGrid>
                <a:gridCol w="2819400"/>
                <a:gridCol w="5410200"/>
              </a:tblGrid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DOMINI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INDICATORI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Posizione socio economica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Educazione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Occupazione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Reddito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Salute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Benessere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Accesso alle cure sanitarie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Longevità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Benessere soggettivo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Soddisfazione esistenziale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Sentimenti positivi (felicità, contentezza)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Assenza di sentimenti negativi (tristezza, preoccupazione, disillusione)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Immagine 3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3927159916"/>
              </p:ext>
            </p:extLst>
          </p:nvPr>
        </p:nvGraphicFramePr>
        <p:xfrm>
          <a:off x="203959" y="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651" name="Content Placeholder 4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56525" y="3084513"/>
            <a:ext cx="1103313" cy="688975"/>
          </a:xfrm>
        </p:spPr>
      </p:pic>
      <p:cxnSp>
        <p:nvCxnSpPr>
          <p:cNvPr id="5" name="Straight Connector 4"/>
          <p:cNvCxnSpPr/>
          <p:nvPr/>
        </p:nvCxnSpPr>
        <p:spPr>
          <a:xfrm rot="5400000">
            <a:off x="-723899" y="3848100"/>
            <a:ext cx="3581400" cy="3175"/>
          </a:xfrm>
          <a:prstGeom prst="line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653" name="Picture 7" descr="4167807750_65519fd53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3" y="1143000"/>
            <a:ext cx="2162809" cy="20653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 rot="5400000">
            <a:off x="5280819" y="3528219"/>
            <a:ext cx="4222750" cy="1588"/>
          </a:xfrm>
          <a:prstGeom prst="line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065213" y="5640388"/>
            <a:ext cx="6329362" cy="0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56" name="TextBox 14"/>
          <p:cNvSpPr txBox="1">
            <a:spLocks noChangeArrowheads="1"/>
          </p:cNvSpPr>
          <p:nvPr/>
        </p:nvSpPr>
        <p:spPr bwMode="auto">
          <a:xfrm>
            <a:off x="838200" y="5640388"/>
            <a:ext cx="458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F0</a:t>
            </a:r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495301" y="3848100"/>
            <a:ext cx="3581400" cy="31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58" name="TextBox 17"/>
          <p:cNvSpPr txBox="1">
            <a:spLocks noChangeArrowheads="1"/>
          </p:cNvSpPr>
          <p:nvPr/>
        </p:nvSpPr>
        <p:spPr bwMode="auto">
          <a:xfrm>
            <a:off x="2055813" y="5640388"/>
            <a:ext cx="457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F1</a:t>
            </a:r>
          </a:p>
        </p:txBody>
      </p:sp>
      <p:sp>
        <p:nvSpPr>
          <p:cNvPr id="27659" name="TextBox 18"/>
          <p:cNvSpPr txBox="1">
            <a:spLocks noChangeArrowheads="1"/>
          </p:cNvSpPr>
          <p:nvPr/>
        </p:nvSpPr>
        <p:spPr bwMode="auto">
          <a:xfrm>
            <a:off x="6480175" y="5756276"/>
            <a:ext cx="2206625" cy="369887"/>
          </a:xfrm>
          <a:prstGeom prst="rect">
            <a:avLst/>
          </a:prstGeom>
          <a:solidFill>
            <a:srgbClr val="2BBB3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1800" dirty="0" err="1">
                <a:latin typeface="Calibri" charset="0"/>
              </a:rPr>
              <a:t>F</a:t>
            </a:r>
            <a:r>
              <a:rPr lang="it-IT" sz="1800" dirty="0">
                <a:latin typeface="Calibri" charset="0"/>
              </a:rPr>
              <a:t> </a:t>
            </a:r>
            <a:r>
              <a:rPr lang="it-IT" sz="1800" dirty="0" smtClean="0">
                <a:latin typeface="Calibri" charset="0"/>
              </a:rPr>
              <a:t>per </a:t>
            </a:r>
            <a:r>
              <a:rPr lang="it-IT" sz="1800" dirty="0" err="1" smtClean="0">
                <a:latin typeface="Calibri" charset="0"/>
              </a:rPr>
              <a:t>QdV</a:t>
            </a:r>
            <a:r>
              <a:rPr lang="it-IT" sz="1800" dirty="0" smtClean="0">
                <a:latin typeface="Calibri" charset="0"/>
              </a:rPr>
              <a:t> standard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065213" y="3429000"/>
            <a:ext cx="1219200" cy="1588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1" name="TextBox 21"/>
          <p:cNvSpPr txBox="1">
            <a:spLocks noChangeArrowheads="1"/>
          </p:cNvSpPr>
          <p:nvPr/>
        </p:nvSpPr>
        <p:spPr bwMode="auto">
          <a:xfrm>
            <a:off x="1447800" y="3430588"/>
            <a:ext cx="8366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ICF </a:t>
            </a:r>
          </a:p>
          <a:p>
            <a:pPr eaLnBrk="1" hangingPunct="1"/>
            <a:r>
              <a:rPr lang="it-IT" sz="1800">
                <a:latin typeface="Calibri" charset="0"/>
              </a:rPr>
              <a:t>AAIDD</a:t>
            </a:r>
          </a:p>
          <a:p>
            <a:pPr eaLnBrk="1" hangingPunct="1"/>
            <a:endParaRPr lang="it-IT" sz="1800">
              <a:latin typeface="Calibri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287588" y="3800475"/>
            <a:ext cx="5105400" cy="1588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3" name="TextBox 24"/>
          <p:cNvSpPr txBox="1">
            <a:spLocks noChangeArrowheads="1"/>
          </p:cNvSpPr>
          <p:nvPr/>
        </p:nvSpPr>
        <p:spPr bwMode="auto">
          <a:xfrm>
            <a:off x="4495800" y="3886200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SIS</a:t>
            </a:r>
          </a:p>
        </p:txBody>
      </p:sp>
      <p:sp>
        <p:nvSpPr>
          <p:cNvPr id="27664" name="TextBox 25"/>
          <p:cNvSpPr txBox="1">
            <a:spLocks noChangeArrowheads="1"/>
          </p:cNvSpPr>
          <p:nvPr/>
        </p:nvSpPr>
        <p:spPr bwMode="auto">
          <a:xfrm>
            <a:off x="6025441" y="1047750"/>
            <a:ext cx="30127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Distribuzione reale della </a:t>
            </a:r>
            <a:r>
              <a:rPr lang="it-IT" sz="1800" dirty="0" err="1" smtClean="0">
                <a:latin typeface="Calibri" charset="0"/>
              </a:rPr>
              <a:t>QdV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828800" y="6324600"/>
            <a:ext cx="4876800" cy="1588"/>
          </a:xfrm>
          <a:prstGeom prst="straightConnector1">
            <a:avLst/>
          </a:prstGeom>
          <a:ln w="57150" cap="flat" cmpd="sng" algn="ctr">
            <a:solidFill>
              <a:srgbClr val="FFFF00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4206875" y="6415088"/>
            <a:ext cx="579437" cy="1588"/>
          </a:xfrm>
          <a:prstGeom prst="line">
            <a:avLst/>
          </a:prstGeom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7" name="TextBox 30"/>
          <p:cNvSpPr txBox="1">
            <a:spLocks noChangeArrowheads="1"/>
          </p:cNvSpPr>
          <p:nvPr/>
        </p:nvSpPr>
        <p:spPr bwMode="auto">
          <a:xfrm>
            <a:off x="2667000" y="6326188"/>
            <a:ext cx="114617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Barriere</a:t>
            </a:r>
            <a:endParaRPr lang="it-IT" sz="1800" dirty="0">
              <a:latin typeface="Calibri" charset="0"/>
            </a:endParaRPr>
          </a:p>
        </p:txBody>
      </p:sp>
      <p:sp>
        <p:nvSpPr>
          <p:cNvPr id="27668" name="TextBox 31"/>
          <p:cNvSpPr txBox="1">
            <a:spLocks noChangeArrowheads="1"/>
          </p:cNvSpPr>
          <p:nvPr/>
        </p:nvSpPr>
        <p:spPr bwMode="auto">
          <a:xfrm>
            <a:off x="5032375" y="63388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Facilitatori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287588" y="2438400"/>
            <a:ext cx="4799012" cy="1588"/>
          </a:xfrm>
          <a:prstGeom prst="straightConnector1">
            <a:avLst/>
          </a:prstGeom>
          <a:ln w="2857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284413" y="2743200"/>
            <a:ext cx="5564187" cy="1588"/>
          </a:xfrm>
          <a:prstGeom prst="straightConnector1">
            <a:avLst/>
          </a:prstGeom>
          <a:ln w="28575" cap="flat" cmpd="sng" algn="ctr">
            <a:solidFill>
              <a:srgbClr val="9BBB59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71" name="TextBox 36"/>
          <p:cNvSpPr txBox="1">
            <a:spLocks noChangeArrowheads="1"/>
          </p:cNvSpPr>
          <p:nvPr/>
        </p:nvSpPr>
        <p:spPr bwMode="auto">
          <a:xfrm>
            <a:off x="3617913" y="2374900"/>
            <a:ext cx="2578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Bisogno di sostegno personalizzato 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827213" y="3849688"/>
            <a:ext cx="3582987" cy="1587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73" name="TextBox 39"/>
          <p:cNvSpPr txBox="1">
            <a:spLocks noChangeArrowheads="1"/>
          </p:cNvSpPr>
          <p:nvPr/>
        </p:nvSpPr>
        <p:spPr bwMode="auto">
          <a:xfrm>
            <a:off x="4204025" y="4725988"/>
            <a:ext cx="2276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Effetto depressivo da istituzionalizzazione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rot="10800000">
            <a:off x="3619500" y="4724400"/>
            <a:ext cx="3773488" cy="1588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75" name="TextBox 44"/>
          <p:cNvSpPr txBox="1">
            <a:spLocks noChangeArrowheads="1"/>
          </p:cNvSpPr>
          <p:nvPr/>
        </p:nvSpPr>
        <p:spPr bwMode="auto">
          <a:xfrm>
            <a:off x="7508875" y="3802063"/>
            <a:ext cx="1598613" cy="156845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What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is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important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to/for</a:t>
            </a:r>
          </a:p>
          <a:p>
            <a:pPr algn="ctr" eaLnBrk="1" hangingPunct="1"/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Functional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balancing</a:t>
            </a:r>
            <a:endParaRPr lang="it-IT" sz="1600" dirty="0">
              <a:solidFill>
                <a:srgbClr val="FF0000"/>
              </a:solidFill>
              <a:latin typeface="Calibri" charset="0"/>
            </a:endParaRPr>
          </a:p>
          <a:p>
            <a:pPr algn="ctr" eaLnBrk="1" hangingPunct="1"/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Personalizing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Planning  </a:t>
            </a:r>
          </a:p>
          <a:p>
            <a:pPr algn="ctr" eaLnBrk="1" hangingPunct="1"/>
            <a:endParaRPr lang="it-IT" sz="1600" dirty="0">
              <a:solidFill>
                <a:srgbClr val="FF0000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13233" y="992875"/>
            <a:ext cx="7514035" cy="1314449"/>
          </a:xfrm>
        </p:spPr>
        <p:txBody>
          <a:bodyPr>
            <a:normAutofit/>
          </a:bodyPr>
          <a:lstStyle/>
          <a:p>
            <a:r>
              <a:rPr lang="it-IT" sz="3300" dirty="0"/>
              <a:t>Qualità della Vita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13232" y="1819417"/>
            <a:ext cx="7514035" cy="45447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2400" dirty="0"/>
              <a:t>Un fenomeno multidimensionale composto da domini centrali influenzati da caratteristiche personali e fattori ambientali. Questi domini centrali sono gli stessi per tutte le persone, anche se possono differenziarsi individualmente per valore ed importanza. L’</a:t>
            </a:r>
            <a:r>
              <a:rPr lang="it-IT" sz="2400" dirty="0" err="1"/>
              <a:t>assessment</a:t>
            </a:r>
            <a:r>
              <a:rPr lang="it-IT" sz="2400" dirty="0"/>
              <a:t> della qualità della vita si basa su indicatori che sono culturalmente influenzabili (</a:t>
            </a:r>
            <a:r>
              <a:rPr lang="it-IT" sz="2400" dirty="0" err="1"/>
              <a:t>Schalock</a:t>
            </a:r>
            <a:r>
              <a:rPr lang="it-IT" sz="2400" dirty="0"/>
              <a:t> </a:t>
            </a:r>
            <a:r>
              <a:rPr lang="it-IT" sz="2400" dirty="0" err="1"/>
              <a:t>et</a:t>
            </a:r>
            <a:r>
              <a:rPr lang="it-IT" sz="2400" dirty="0"/>
              <a:t> al. 2009).</a:t>
            </a:r>
          </a:p>
          <a:p>
            <a:endParaRPr lang="it-IT" dirty="0"/>
          </a:p>
        </p:txBody>
      </p:sp>
      <p:pic>
        <p:nvPicPr>
          <p:cNvPr id="4" name="Immagine 3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92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2095548759"/>
              </p:ext>
            </p:extLst>
          </p:nvPr>
        </p:nvGraphicFramePr>
        <p:xfrm>
          <a:off x="179512" y="53752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651" name="Content Placeholder 4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56525" y="3084513"/>
            <a:ext cx="1103313" cy="688975"/>
          </a:xfrm>
        </p:spPr>
      </p:pic>
      <p:cxnSp>
        <p:nvCxnSpPr>
          <p:cNvPr id="5" name="Straight Connector 4"/>
          <p:cNvCxnSpPr/>
          <p:nvPr/>
        </p:nvCxnSpPr>
        <p:spPr>
          <a:xfrm rot="5400000">
            <a:off x="-723899" y="3848100"/>
            <a:ext cx="3581400" cy="3175"/>
          </a:xfrm>
          <a:prstGeom prst="line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653" name="Picture 7" descr="4167807750_65519fd53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13" y="1143000"/>
            <a:ext cx="2162809" cy="20653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 rot="5400000">
            <a:off x="5280819" y="3528219"/>
            <a:ext cx="4222750" cy="1588"/>
          </a:xfrm>
          <a:prstGeom prst="line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065213" y="5640388"/>
            <a:ext cx="6329362" cy="0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56" name="TextBox 14"/>
          <p:cNvSpPr txBox="1">
            <a:spLocks noChangeArrowheads="1"/>
          </p:cNvSpPr>
          <p:nvPr/>
        </p:nvSpPr>
        <p:spPr bwMode="auto">
          <a:xfrm>
            <a:off x="838200" y="5640388"/>
            <a:ext cx="458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F0</a:t>
            </a:r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495301" y="3848100"/>
            <a:ext cx="3581400" cy="31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58" name="TextBox 17"/>
          <p:cNvSpPr txBox="1">
            <a:spLocks noChangeArrowheads="1"/>
          </p:cNvSpPr>
          <p:nvPr/>
        </p:nvSpPr>
        <p:spPr bwMode="auto">
          <a:xfrm>
            <a:off x="2055813" y="5640388"/>
            <a:ext cx="457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F1</a:t>
            </a:r>
          </a:p>
        </p:txBody>
      </p:sp>
      <p:sp>
        <p:nvSpPr>
          <p:cNvPr id="27659" name="TextBox 18"/>
          <p:cNvSpPr txBox="1">
            <a:spLocks noChangeArrowheads="1"/>
          </p:cNvSpPr>
          <p:nvPr/>
        </p:nvSpPr>
        <p:spPr bwMode="auto">
          <a:xfrm>
            <a:off x="6480175" y="5756276"/>
            <a:ext cx="2206625" cy="369887"/>
          </a:xfrm>
          <a:prstGeom prst="rect">
            <a:avLst/>
          </a:prstGeom>
          <a:solidFill>
            <a:srgbClr val="2BBB3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1800" dirty="0" err="1">
                <a:latin typeface="Calibri" charset="0"/>
              </a:rPr>
              <a:t>F</a:t>
            </a:r>
            <a:r>
              <a:rPr lang="it-IT" sz="1800" dirty="0">
                <a:latin typeface="Calibri" charset="0"/>
              </a:rPr>
              <a:t> </a:t>
            </a:r>
            <a:r>
              <a:rPr lang="it-IT" sz="1800" dirty="0" smtClean="0">
                <a:latin typeface="Calibri" charset="0"/>
              </a:rPr>
              <a:t>per </a:t>
            </a:r>
            <a:r>
              <a:rPr lang="it-IT" sz="1800" dirty="0" err="1" smtClean="0">
                <a:latin typeface="Calibri" charset="0"/>
              </a:rPr>
              <a:t>QdV</a:t>
            </a:r>
            <a:r>
              <a:rPr lang="it-IT" sz="1800" dirty="0" smtClean="0">
                <a:latin typeface="Calibri" charset="0"/>
              </a:rPr>
              <a:t> </a:t>
            </a:r>
            <a:r>
              <a:rPr lang="it-IT" sz="1800" b="1" dirty="0" smtClean="0">
                <a:solidFill>
                  <a:srgbClr val="FF0000"/>
                </a:solidFill>
                <a:latin typeface="Calibri" charset="0"/>
              </a:rPr>
              <a:t>inclusiva</a:t>
            </a:r>
            <a:endParaRPr lang="it-IT" sz="1800" b="1" dirty="0">
              <a:solidFill>
                <a:srgbClr val="FF0000"/>
              </a:solidFill>
              <a:latin typeface="Calibri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065213" y="3429000"/>
            <a:ext cx="1219200" cy="1588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1" name="TextBox 21"/>
          <p:cNvSpPr txBox="1">
            <a:spLocks noChangeArrowheads="1"/>
          </p:cNvSpPr>
          <p:nvPr/>
        </p:nvSpPr>
        <p:spPr bwMode="auto">
          <a:xfrm>
            <a:off x="1447800" y="3430588"/>
            <a:ext cx="8366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ICF </a:t>
            </a:r>
          </a:p>
          <a:p>
            <a:pPr eaLnBrk="1" hangingPunct="1"/>
            <a:r>
              <a:rPr lang="it-IT" sz="1800">
                <a:latin typeface="Calibri" charset="0"/>
              </a:rPr>
              <a:t>AAIDD</a:t>
            </a:r>
          </a:p>
          <a:p>
            <a:pPr eaLnBrk="1" hangingPunct="1"/>
            <a:endParaRPr lang="it-IT" sz="1800">
              <a:latin typeface="Calibri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287588" y="3800475"/>
            <a:ext cx="5105400" cy="1588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3" name="TextBox 24"/>
          <p:cNvSpPr txBox="1">
            <a:spLocks noChangeArrowheads="1"/>
          </p:cNvSpPr>
          <p:nvPr/>
        </p:nvSpPr>
        <p:spPr bwMode="auto">
          <a:xfrm>
            <a:off x="4495800" y="3886200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>
                <a:latin typeface="Calibri" charset="0"/>
              </a:rPr>
              <a:t>SIS</a:t>
            </a:r>
          </a:p>
        </p:txBody>
      </p:sp>
      <p:sp>
        <p:nvSpPr>
          <p:cNvPr id="27664" name="TextBox 25"/>
          <p:cNvSpPr txBox="1">
            <a:spLocks noChangeArrowheads="1"/>
          </p:cNvSpPr>
          <p:nvPr/>
        </p:nvSpPr>
        <p:spPr bwMode="auto">
          <a:xfrm>
            <a:off x="6025441" y="1115452"/>
            <a:ext cx="30127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Distribuzione reale della </a:t>
            </a:r>
            <a:r>
              <a:rPr lang="it-IT" sz="1800" dirty="0" err="1" smtClean="0">
                <a:latin typeface="Calibri" charset="0"/>
              </a:rPr>
              <a:t>QdV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828800" y="6324600"/>
            <a:ext cx="4876800" cy="1588"/>
          </a:xfrm>
          <a:prstGeom prst="straightConnector1">
            <a:avLst/>
          </a:prstGeom>
          <a:ln w="57150" cap="flat" cmpd="sng" algn="ctr">
            <a:solidFill>
              <a:srgbClr val="FFFF00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4206875" y="6415088"/>
            <a:ext cx="579437" cy="1588"/>
          </a:xfrm>
          <a:prstGeom prst="line">
            <a:avLst/>
          </a:prstGeom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7" name="TextBox 30"/>
          <p:cNvSpPr txBox="1">
            <a:spLocks noChangeArrowheads="1"/>
          </p:cNvSpPr>
          <p:nvPr/>
        </p:nvSpPr>
        <p:spPr bwMode="auto">
          <a:xfrm>
            <a:off x="2284414" y="6326188"/>
            <a:ext cx="1528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dirty="0" smtClean="0">
                <a:solidFill>
                  <a:srgbClr val="FF0000"/>
                </a:solidFill>
                <a:latin typeface="Calibri" charset="0"/>
              </a:rPr>
              <a:t>Barriere</a:t>
            </a:r>
            <a:endParaRPr lang="it-IT" dirty="0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27668" name="TextBox 31"/>
          <p:cNvSpPr txBox="1">
            <a:spLocks noChangeArrowheads="1"/>
          </p:cNvSpPr>
          <p:nvPr/>
        </p:nvSpPr>
        <p:spPr bwMode="auto">
          <a:xfrm>
            <a:off x="5032375" y="63388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Facilitatori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287588" y="2438400"/>
            <a:ext cx="4799012" cy="1588"/>
          </a:xfrm>
          <a:prstGeom prst="straightConnector1">
            <a:avLst/>
          </a:prstGeom>
          <a:ln w="2857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284413" y="2743200"/>
            <a:ext cx="5564187" cy="1588"/>
          </a:xfrm>
          <a:prstGeom prst="straightConnector1">
            <a:avLst/>
          </a:prstGeom>
          <a:ln w="28575" cap="flat" cmpd="sng" algn="ctr">
            <a:solidFill>
              <a:srgbClr val="9BBB59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71" name="TextBox 36"/>
          <p:cNvSpPr txBox="1">
            <a:spLocks noChangeArrowheads="1"/>
          </p:cNvSpPr>
          <p:nvPr/>
        </p:nvSpPr>
        <p:spPr bwMode="auto">
          <a:xfrm>
            <a:off x="3617913" y="2374900"/>
            <a:ext cx="2578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Bisogno di sostegno personalizzato 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827213" y="3849688"/>
            <a:ext cx="3582987" cy="1587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73" name="TextBox 39"/>
          <p:cNvSpPr txBox="1">
            <a:spLocks noChangeArrowheads="1"/>
          </p:cNvSpPr>
          <p:nvPr/>
        </p:nvSpPr>
        <p:spPr bwMode="auto">
          <a:xfrm>
            <a:off x="4204025" y="4725988"/>
            <a:ext cx="2276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latin typeface="Calibri" charset="0"/>
              </a:rPr>
              <a:t>Effetto depressivo da istituzionalizzazione</a:t>
            </a:r>
            <a:endParaRPr lang="it-IT" sz="1800" dirty="0">
              <a:latin typeface="Calibri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rot="10800000">
            <a:off x="3619500" y="4724400"/>
            <a:ext cx="3773488" cy="1588"/>
          </a:xfrm>
          <a:prstGeom prst="straightConnector1">
            <a:avLst/>
          </a:prstGeom>
          <a:ln w="114300">
            <a:solidFill>
              <a:srgbClr val="FF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75" name="TextBox 44"/>
          <p:cNvSpPr txBox="1">
            <a:spLocks noChangeArrowheads="1"/>
          </p:cNvSpPr>
          <p:nvPr/>
        </p:nvSpPr>
        <p:spPr bwMode="auto">
          <a:xfrm>
            <a:off x="7508875" y="3802063"/>
            <a:ext cx="1598613" cy="156845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What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is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important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to/for</a:t>
            </a:r>
          </a:p>
          <a:p>
            <a:pPr algn="ctr" eaLnBrk="1" hangingPunct="1"/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Functional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balancing</a:t>
            </a:r>
            <a:endParaRPr lang="it-IT" sz="1600" dirty="0">
              <a:solidFill>
                <a:srgbClr val="FF0000"/>
              </a:solidFill>
              <a:latin typeface="Calibri" charset="0"/>
            </a:endParaRPr>
          </a:p>
          <a:p>
            <a:pPr algn="ctr" eaLnBrk="1" hangingPunct="1"/>
            <a:r>
              <a:rPr lang="it-IT" sz="1600" dirty="0" err="1">
                <a:solidFill>
                  <a:srgbClr val="FF0000"/>
                </a:solidFill>
                <a:latin typeface="Calibri" charset="0"/>
              </a:rPr>
              <a:t>Personalizing</a:t>
            </a:r>
            <a:r>
              <a:rPr lang="it-IT" sz="1600" dirty="0">
                <a:solidFill>
                  <a:srgbClr val="FF0000"/>
                </a:solidFill>
                <a:latin typeface="Calibri" charset="0"/>
              </a:rPr>
              <a:t> Planning  </a:t>
            </a:r>
          </a:p>
          <a:p>
            <a:pPr algn="ctr" eaLnBrk="1" hangingPunct="1"/>
            <a:endParaRPr lang="it-IT" sz="1600" dirty="0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304492" y="3127157"/>
            <a:ext cx="3455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DEBITO DI FUNZIONAMENTO rispetto all’INCLUSIONE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49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44468" y="274638"/>
            <a:ext cx="6442332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Il significato dell’azione di sostegno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Saldare il debito di funzionamento della persona in relazione alla sua (concetto di </a:t>
            </a:r>
            <a:r>
              <a:rPr lang="it-IT" dirty="0" err="1" smtClean="0"/>
              <a:t>capability</a:t>
            </a:r>
            <a:r>
              <a:rPr lang="it-IT" dirty="0" smtClean="0"/>
              <a:t>) Qualità di Vita, nell’ambito dell’Inclusione, dei Diritti e dell’Empowerment</a:t>
            </a:r>
          </a:p>
          <a:p>
            <a:pPr algn="just"/>
            <a:r>
              <a:rPr lang="it-IT" dirty="0" smtClean="0"/>
              <a:t>L’entità del saldo non dipende da fattori tecnici (che definiscono la modalità operativa con cui saldare </a:t>
            </a:r>
            <a:r>
              <a:rPr lang="it-IT" i="1" u="sng" dirty="0" smtClean="0"/>
              <a:t>efficacemente ed efficientemente </a:t>
            </a:r>
            <a:r>
              <a:rPr lang="it-IT" dirty="0" smtClean="0"/>
              <a:t>lo stesso debito), ma è una </a:t>
            </a:r>
            <a:r>
              <a:rPr lang="it-IT" b="1" u="sng" dirty="0" smtClean="0">
                <a:solidFill>
                  <a:srgbClr val="FF0000"/>
                </a:solidFill>
              </a:rPr>
              <a:t>decisione civile e politica, da confrontare con fattori di natura economica   </a:t>
            </a:r>
            <a:endParaRPr lang="it-IT" b="1" u="sng" dirty="0">
              <a:solidFill>
                <a:srgbClr val="FF0000"/>
              </a:solidFill>
            </a:endParaRPr>
          </a:p>
        </p:txBody>
      </p:sp>
      <p:sp>
        <p:nvSpPr>
          <p:cNvPr id="5" name="Freccia giù 4"/>
          <p:cNvSpPr/>
          <p:nvPr/>
        </p:nvSpPr>
        <p:spPr>
          <a:xfrm>
            <a:off x="5004048" y="1268760"/>
            <a:ext cx="240006" cy="56004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 descr="DSC0251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1336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-105451"/>
            <a:ext cx="9144000" cy="760177"/>
          </a:xfrm>
        </p:spPr>
        <p:txBody>
          <a:bodyPr>
            <a:normAutofit fontScale="90000"/>
          </a:bodyPr>
          <a:lstStyle/>
          <a:p>
            <a:r>
              <a:rPr lang="it-IT" sz="2400" b="1" dirty="0" smtClean="0">
                <a:solidFill>
                  <a:srgbClr val="FF0000"/>
                </a:solidFill>
              </a:rPr>
              <a:t>Il “Core set” dell’Inclusione (Croce, Di Cosimo, Lombardi, 2012)</a:t>
            </a:r>
            <a:endParaRPr lang="it-IT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0535227"/>
              </p:ext>
            </p:extLst>
          </p:nvPr>
        </p:nvGraphicFramePr>
        <p:xfrm>
          <a:off x="131705" y="548680"/>
          <a:ext cx="8871185" cy="63093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tl" rotWithShape="0">
                    <a:schemeClr val="accent6">
                      <a:lumMod val="20000"/>
                      <a:lumOff val="80000"/>
                      <a:alpha val="0"/>
                    </a:schemeClr>
                  </a:outerShdw>
                </a:effectLst>
                <a:tableStyleId>{5C22544A-7EE6-4342-B048-85BDC9FD1C3A}</a:tableStyleId>
              </a:tblPr>
              <a:tblGrid>
                <a:gridCol w="2060221"/>
                <a:gridCol w="1488253"/>
                <a:gridCol w="1774237"/>
                <a:gridCol w="1774237"/>
                <a:gridCol w="1774237"/>
              </a:tblGrid>
              <a:tr h="640076">
                <a:tc>
                  <a:txBody>
                    <a:bodyPr/>
                    <a:lstStyle/>
                    <a:p>
                      <a:r>
                        <a:rPr lang="it-IT" dirty="0" smtClean="0"/>
                        <a:t>Componenti ICF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PROFILO ICF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FF0000"/>
                          </a:solidFill>
                        </a:rPr>
                        <a:t>Inclusione sociale</a:t>
                      </a:r>
                      <a:endParaRPr lang="it-IT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dirty="0" err="1" smtClean="0">
                          <a:solidFill>
                            <a:srgbClr val="FF0000"/>
                          </a:solidFill>
                        </a:rPr>
                        <a:t>Diriiti</a:t>
                      </a:r>
                      <a:r>
                        <a:rPr lang="it-IT" sz="1400" dirty="0" smtClean="0">
                          <a:solidFill>
                            <a:srgbClr val="FF0000"/>
                          </a:solidFill>
                        </a:rPr>
                        <a:t> Empowerment</a:t>
                      </a:r>
                      <a:endParaRPr lang="it-IT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FF0000"/>
                          </a:solidFill>
                        </a:rPr>
                        <a:t>Relazioni Interpersonali</a:t>
                      </a:r>
                      <a:endParaRPr lang="it-IT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Disturbo/menomazione</a:t>
                      </a:r>
                      <a:endParaRPr lang="it-IT" sz="1200" b="1" dirty="0"/>
                    </a:p>
                  </a:txBody>
                  <a:tcPr/>
                </a:tc>
                <a:tc rowSpan="15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Apprendimento</a:t>
                      </a:r>
                      <a:endParaRPr lang="it-IT" sz="1200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Compiti generali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Comunicazione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Mobilità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Cura persona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Vita domestica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Interazioni/relazioni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Vita principale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57197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Vita sociale/civile7comunità</a:t>
                      </a:r>
                      <a:endParaRPr lang="it-IT" sz="12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Prodotti/tecnologie</a:t>
                      </a:r>
                      <a:endParaRPr lang="it-IT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Ambiente naturale/uomo</a:t>
                      </a:r>
                      <a:endParaRPr lang="it-IT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57197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Relazioni/sostegno</a:t>
                      </a:r>
                      <a:r>
                        <a:rPr lang="it-IT" sz="1200" b="1" baseline="0" dirty="0" smtClean="0"/>
                        <a:t> sociale</a:t>
                      </a:r>
                      <a:endParaRPr lang="it-IT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Atteggiamenti</a:t>
                      </a:r>
                      <a:endParaRPr lang="it-IT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65758">
                <a:tc>
                  <a:txBody>
                    <a:bodyPr/>
                    <a:lstStyle/>
                    <a:p>
                      <a:r>
                        <a:rPr lang="it-IT" sz="1200" b="1" dirty="0" smtClean="0"/>
                        <a:t>Servizi/sistemi/politiche</a:t>
                      </a:r>
                      <a:endParaRPr lang="it-IT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Grafico 4"/>
          <p:cNvGraphicFramePr>
            <a:graphicFrameLocks/>
          </p:cNvGraphicFramePr>
          <p:nvPr/>
        </p:nvGraphicFramePr>
        <p:xfrm>
          <a:off x="2769402" y="2294925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/>
        </p:nvGraphicFramePr>
        <p:xfrm>
          <a:off x="2968310" y="221842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/>
        </p:nvGraphicFramePr>
        <p:xfrm>
          <a:off x="2597281" y="1626657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0967689"/>
              </p:ext>
            </p:extLst>
          </p:nvPr>
        </p:nvGraphicFramePr>
        <p:xfrm>
          <a:off x="2183428" y="1626657"/>
          <a:ext cx="1495337" cy="4937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CasellaDiTesto 8"/>
          <p:cNvSpPr txBox="1"/>
          <p:nvPr/>
        </p:nvSpPr>
        <p:spPr>
          <a:xfrm>
            <a:off x="4968854" y="2086505"/>
            <a:ext cx="3809790" cy="258532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I domini della </a:t>
            </a:r>
            <a:r>
              <a:rPr lang="it-IT" b="1" dirty="0" err="1" smtClean="0">
                <a:solidFill>
                  <a:srgbClr val="FF0000"/>
                </a:solidFill>
              </a:rPr>
              <a:t>QdV</a:t>
            </a:r>
            <a:r>
              <a:rPr lang="it-IT" b="1" dirty="0" smtClean="0">
                <a:solidFill>
                  <a:srgbClr val="FF0000"/>
                </a:solidFill>
              </a:rPr>
              <a:t> “Inclusione/Diritti/Relazioni Interpersonali” </a:t>
            </a:r>
            <a:r>
              <a:rPr lang="it-IT" b="1" u="sng" dirty="0" smtClean="0">
                <a:solidFill>
                  <a:srgbClr val="FF0000"/>
                </a:solidFill>
              </a:rPr>
              <a:t>interrogano</a:t>
            </a:r>
            <a:r>
              <a:rPr lang="it-IT" b="1" dirty="0" smtClean="0">
                <a:solidFill>
                  <a:srgbClr val="FF0000"/>
                </a:solidFill>
              </a:rPr>
              <a:t> il profilo del Funzionamento secondo ICF , rispetto al BILANCIO crediti vs. debiti,  in ordine alla progettazione di interventi/sostegni provvigione di facilitatori/rimozione di barriere per migliorare la stessa </a:t>
            </a:r>
            <a:r>
              <a:rPr lang="it-IT" b="1" dirty="0" err="1" smtClean="0">
                <a:solidFill>
                  <a:srgbClr val="FF0000"/>
                </a:solidFill>
              </a:rPr>
              <a:t>QdV</a:t>
            </a:r>
            <a:r>
              <a:rPr lang="it-IT" b="1" dirty="0" smtClean="0">
                <a:solidFill>
                  <a:srgbClr val="FF0000"/>
                </a:solidFill>
              </a:rPr>
              <a:t> nel dominio dell’Inclusione… 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0" name="Freccia destra 9"/>
          <p:cNvSpPr/>
          <p:nvPr/>
        </p:nvSpPr>
        <p:spPr>
          <a:xfrm>
            <a:off x="3436874" y="5745449"/>
            <a:ext cx="3154667" cy="50398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3981130" y="5271702"/>
            <a:ext cx="3144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Processo di estrazione dell’informazione relativa al Funzionamento in relazione alla PARTECIPAZIONE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2" name="Freccia sinistra 11"/>
          <p:cNvSpPr/>
          <p:nvPr/>
        </p:nvSpPr>
        <p:spPr>
          <a:xfrm>
            <a:off x="3809790" y="3417030"/>
            <a:ext cx="997802" cy="292313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06947" y="3857738"/>
            <a:ext cx="900645" cy="1262586"/>
          </a:xfrm>
          <a:prstGeom prst="rect">
            <a:avLst/>
          </a:prstGeom>
        </p:spPr>
      </p:pic>
      <p:sp>
        <p:nvSpPr>
          <p:cNvPr id="14" name="Documento 13">
            <a:hlinkClick r:id="rId7" action="ppaction://hlinkfile" highlightClick="1"/>
          </p:cNvPr>
          <p:cNvSpPr/>
          <p:nvPr/>
        </p:nvSpPr>
        <p:spPr>
          <a:xfrm>
            <a:off x="7841314" y="5846244"/>
            <a:ext cx="604728" cy="545147"/>
          </a:xfrm>
          <a:prstGeom prst="actionButton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194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b="1" dirty="0">
                <a:solidFill>
                  <a:srgbClr val="FF0000"/>
                </a:solidFill>
              </a:rPr>
              <a:t>D</a:t>
            </a:r>
            <a:r>
              <a:rPr lang="it-IT" sz="3600" b="1" dirty="0" smtClean="0">
                <a:solidFill>
                  <a:srgbClr val="FF0000"/>
                </a:solidFill>
              </a:rPr>
              <a:t>alla marginalità alla Qualità di Vita nell’Inclusione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Dalla descrizione della condizione di marginalità e dei fenomeni </a:t>
            </a:r>
            <a:r>
              <a:rPr lang="it-IT" dirty="0" smtClean="0"/>
              <a:t>di emarginazione e discriminazione </a:t>
            </a:r>
          </a:p>
          <a:p>
            <a:endParaRPr lang="it-IT" dirty="0"/>
          </a:p>
          <a:p>
            <a:r>
              <a:rPr lang="it-IT" dirty="0" smtClean="0"/>
              <a:t>Attraverso la </a:t>
            </a:r>
            <a:r>
              <a:rPr lang="it-IT" dirty="0"/>
              <a:t>valutazione del debito di funzionamento in </a:t>
            </a:r>
            <a:r>
              <a:rPr lang="it-IT" dirty="0" smtClean="0"/>
              <a:t>relazione al gap di inclusione</a:t>
            </a:r>
          </a:p>
          <a:p>
            <a:endParaRPr lang="it-IT" dirty="0"/>
          </a:p>
          <a:p>
            <a:r>
              <a:rPr lang="it-IT" dirty="0" smtClean="0"/>
              <a:t>Alla progettazione di azioni e sostegni inclusivi </a:t>
            </a:r>
            <a:endParaRPr lang="it-IT" dirty="0"/>
          </a:p>
          <a:p>
            <a:endParaRPr lang="it-IT" dirty="0"/>
          </a:p>
        </p:txBody>
      </p:sp>
      <p:sp>
        <p:nvSpPr>
          <p:cNvPr id="4" name="Freccia giù 3"/>
          <p:cNvSpPr/>
          <p:nvPr/>
        </p:nvSpPr>
        <p:spPr>
          <a:xfrm>
            <a:off x="4355976" y="2420888"/>
            <a:ext cx="372916" cy="90717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giù 4"/>
          <p:cNvSpPr/>
          <p:nvPr/>
        </p:nvSpPr>
        <p:spPr>
          <a:xfrm>
            <a:off x="4355976" y="4221088"/>
            <a:ext cx="393074" cy="82653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44816" y="6343128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55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Disablement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 err="1" smtClean="0"/>
              <a:t>Limitation</a:t>
            </a:r>
            <a:r>
              <a:rPr lang="it-IT" dirty="0" smtClean="0"/>
              <a:t> in human </a:t>
            </a:r>
            <a:r>
              <a:rPr lang="it-IT" dirty="0" err="1" smtClean="0"/>
              <a:t>functioning</a:t>
            </a:r>
            <a:r>
              <a:rPr lang="it-IT" dirty="0" smtClean="0"/>
              <a:t> </a:t>
            </a:r>
            <a:r>
              <a:rPr lang="it-IT" dirty="0" err="1" smtClean="0"/>
              <a:t>within</a:t>
            </a:r>
            <a:r>
              <a:rPr lang="it-IT" dirty="0" smtClean="0"/>
              <a:t> a social </a:t>
            </a:r>
            <a:r>
              <a:rPr lang="it-IT" dirty="0" err="1" smtClean="0"/>
              <a:t>context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</a:t>
            </a:r>
            <a:r>
              <a:rPr lang="it-IT" dirty="0" err="1" smtClean="0"/>
              <a:t>represents</a:t>
            </a:r>
            <a:r>
              <a:rPr lang="it-IT" dirty="0" smtClean="0"/>
              <a:t> a </a:t>
            </a:r>
            <a:r>
              <a:rPr lang="it-IT" dirty="0" err="1" smtClean="0"/>
              <a:t>substantial</a:t>
            </a:r>
            <a:r>
              <a:rPr lang="it-IT" dirty="0" smtClean="0"/>
              <a:t> </a:t>
            </a:r>
            <a:r>
              <a:rPr lang="it-IT" dirty="0" err="1" smtClean="0"/>
              <a:t>disadvantage</a:t>
            </a:r>
            <a:r>
              <a:rPr lang="it-IT" dirty="0" smtClean="0"/>
              <a:t> to and for the </a:t>
            </a:r>
            <a:r>
              <a:rPr lang="it-IT" dirty="0" err="1" smtClean="0"/>
              <a:t>Person</a:t>
            </a:r>
            <a:r>
              <a:rPr lang="it-IT" dirty="0" smtClean="0"/>
              <a:t>, due to </a:t>
            </a:r>
            <a:r>
              <a:rPr lang="it-IT" dirty="0" err="1" smtClean="0"/>
              <a:t>overwhelming</a:t>
            </a:r>
            <a:r>
              <a:rPr lang="it-IT" dirty="0" smtClean="0"/>
              <a:t> </a:t>
            </a:r>
            <a:r>
              <a:rPr lang="it-IT" dirty="0" err="1" smtClean="0"/>
              <a:t>barriers</a:t>
            </a:r>
            <a:r>
              <a:rPr lang="it-IT" dirty="0" smtClean="0"/>
              <a:t> in the </a:t>
            </a:r>
            <a:r>
              <a:rPr lang="it-IT" dirty="0" err="1" smtClean="0"/>
              <a:t>environments</a:t>
            </a:r>
            <a:r>
              <a:rPr lang="it-IT" dirty="0" smtClean="0"/>
              <a:t> and </a:t>
            </a:r>
            <a:r>
              <a:rPr lang="it-IT" dirty="0" err="1" smtClean="0"/>
              <a:t>leading</a:t>
            </a:r>
            <a:r>
              <a:rPr lang="it-IT" dirty="0" smtClean="0"/>
              <a:t> to a </a:t>
            </a:r>
            <a:r>
              <a:rPr lang="it-IT" dirty="0" err="1" smtClean="0"/>
              <a:t>dramatic</a:t>
            </a:r>
            <a:r>
              <a:rPr lang="it-IT" dirty="0" smtClean="0"/>
              <a:t> and definitive negative </a:t>
            </a:r>
            <a:r>
              <a:rPr lang="it-IT" dirty="0" err="1" smtClean="0"/>
              <a:t>outcome</a:t>
            </a:r>
            <a:endParaRPr lang="it-IT" dirty="0" smtClean="0"/>
          </a:p>
          <a:p>
            <a:pPr marL="0" indent="0" algn="just">
              <a:buNone/>
            </a:pPr>
            <a:r>
              <a:rPr lang="it-IT" dirty="0" smtClean="0"/>
              <a:t>Ruth </a:t>
            </a:r>
            <a:r>
              <a:rPr lang="it-IT" dirty="0" err="1" smtClean="0"/>
              <a:t>Luckasson</a:t>
            </a:r>
            <a:r>
              <a:rPr lang="it-IT" dirty="0" smtClean="0"/>
              <a:t>, 2010 </a:t>
            </a:r>
            <a:endParaRPr lang="it-IT" dirty="0"/>
          </a:p>
        </p:txBody>
      </p:sp>
      <p:pic>
        <p:nvPicPr>
          <p:cNvPr id="4" name="Immagine 3" descr="BU00537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021" y="4184625"/>
            <a:ext cx="2083504" cy="2518400"/>
          </a:xfrm>
          <a:prstGeom prst="rect">
            <a:avLst/>
          </a:prstGeom>
        </p:spPr>
      </p:pic>
      <p:pic>
        <p:nvPicPr>
          <p:cNvPr id="5" name="Immagine 4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1600200"/>
            <a:ext cx="4876800" cy="1143000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>
              <a:defRPr/>
            </a:pPr>
            <a:r>
              <a:rPr lang="it-IT" dirty="0" smtClean="0">
                <a:ln>
                  <a:solidFill>
                    <a:srgbClr val="FF6600"/>
                  </a:solidFill>
                </a:ln>
              </a:rPr>
              <a:t>Conclusioni</a:t>
            </a:r>
            <a:endParaRPr lang="it-IT" dirty="0">
              <a:ln>
                <a:solidFill>
                  <a:srgbClr val="FF6600"/>
                </a:solidFill>
              </a:ln>
            </a:endParaRPr>
          </a:p>
        </p:txBody>
      </p:sp>
      <p:pic>
        <p:nvPicPr>
          <p:cNvPr id="69635" name="Immagine 3" descr="Galassi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463"/>
            <a:ext cx="3600450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Immagine 4" descr="linea-tiempo-univers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288" y="3654425"/>
            <a:ext cx="4684712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TextBox 5"/>
          <p:cNvSpPr txBox="1">
            <a:spLocks noChangeArrowheads="1"/>
          </p:cNvSpPr>
          <p:nvPr/>
        </p:nvSpPr>
        <p:spPr bwMode="auto">
          <a:xfrm>
            <a:off x="3600450" y="274638"/>
            <a:ext cx="1752600" cy="6461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1800"/>
              <a:t>Dal Caos iniziale</a:t>
            </a:r>
          </a:p>
        </p:txBody>
      </p:sp>
      <p:sp>
        <p:nvSpPr>
          <p:cNvPr id="69638" name="TextBox 6"/>
          <p:cNvSpPr txBox="1">
            <a:spLocks noChangeArrowheads="1"/>
          </p:cNvSpPr>
          <p:nvPr/>
        </p:nvSpPr>
        <p:spPr bwMode="auto">
          <a:xfrm>
            <a:off x="1563688" y="3654425"/>
            <a:ext cx="2895600" cy="12001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/>
              <a:t>Alla Complessità </a:t>
            </a:r>
          </a:p>
          <a:p>
            <a:pPr algn="ctr" eaLnBrk="1" hangingPunct="1"/>
            <a:r>
              <a:rPr lang="it-IT"/>
              <a:t>un percorso possibile</a:t>
            </a:r>
          </a:p>
        </p:txBody>
      </p:sp>
      <p:pic>
        <p:nvPicPr>
          <p:cNvPr id="9" name="Immagine 8" descr="LOGO_ANFFAS E CONSORZIO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899592" y="1552558"/>
            <a:ext cx="7039656" cy="1021556"/>
          </a:xfrm>
          <a:prstGeom prst="rect">
            <a:avLst/>
          </a:prstGeom>
          <a:effectLst/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nl-BE" sz="3000" dirty="0"/>
              <a:t>Grazie dell’attenzione!</a:t>
            </a:r>
          </a:p>
        </p:txBody>
      </p:sp>
      <p:pic>
        <p:nvPicPr>
          <p:cNvPr id="5" name="Picture 4" descr="https://encrypted-tbn2.gstatic.com/images?q=tbn:ANd9GcR5Jf0l9rxWqcTuAVHLKm4CbapCaPkrHDjLwJxZ5kPKkbA149Ywk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193" y="2725215"/>
            <a:ext cx="2786063" cy="23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 descr="LOGO_ANFFAS E CONSORZIO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8" y="1124744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4000" b="1" dirty="0" smtClean="0">
              <a:solidFill>
                <a:schemeClr val="accent4">
                  <a:lumMod val="75000"/>
                </a:schemeClr>
              </a:solidFill>
              <a:latin typeface="Calibri" pitchFamily="34" charset="0"/>
            </a:endParaRPr>
          </a:p>
          <a:p>
            <a:pPr algn="ctr"/>
            <a:r>
              <a:rPr lang="it-IT" sz="40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>Per maggiori informazioni e/o approfondimenti:</a:t>
            </a:r>
          </a:p>
          <a:p>
            <a:pPr algn="ctr"/>
            <a:r>
              <a:rPr lang="it-IT" sz="40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>Consorzio degli autonomi enti a marchio Anffas - La Rosa Blu</a:t>
            </a:r>
          </a:p>
          <a:p>
            <a:pPr algn="ctr"/>
            <a:r>
              <a:rPr lang="it-IT" sz="40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>mail: </a:t>
            </a:r>
            <a:r>
              <a:rPr lang="it-IT" sz="40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hlinkClick r:id="rId2"/>
              </a:rPr>
              <a:t>consorzio@anffas.net</a:t>
            </a:r>
            <a:endParaRPr lang="it-IT" sz="4000" b="1" dirty="0" smtClean="0">
              <a:solidFill>
                <a:schemeClr val="accent4">
                  <a:lumMod val="75000"/>
                </a:schemeClr>
              </a:solidFill>
              <a:latin typeface="Calibri" pitchFamily="34" charset="0"/>
            </a:endParaRPr>
          </a:p>
          <a:p>
            <a:pPr algn="ctr"/>
            <a:r>
              <a:rPr lang="it-IT" sz="40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>06/3212391</a:t>
            </a:r>
            <a:endParaRPr lang="it-IT" sz="4000" b="1" dirty="0">
              <a:solidFill>
                <a:schemeClr val="accent4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4" name="Immagine 3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04248" y="78432"/>
            <a:ext cx="2267744" cy="679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b="1" smtClean="0">
                <a:solidFill>
                  <a:srgbClr val="00CC00"/>
                </a:solidFill>
              </a:rPr>
              <a:t>Assunti della QoL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 algn="just">
              <a:buFontTx/>
              <a:buAutoNum type="arabicPeriod"/>
            </a:pPr>
            <a:r>
              <a:rPr lang="nl-NL" dirty="0"/>
              <a:t>Gli stessi domini di base e processi applicati alle persone con e senza disabilità</a:t>
            </a:r>
          </a:p>
          <a:p>
            <a:pPr marL="457200" indent="-457200" algn="just">
              <a:buFontTx/>
              <a:buAutoNum type="arabicPeriod"/>
            </a:pPr>
            <a:r>
              <a:rPr lang="nl-NL" dirty="0"/>
              <a:t>QoL viene migliorata potenziando le persone (empowerment) a partecipare nelle decisioni che riguardano la loro esistenza</a:t>
            </a:r>
          </a:p>
          <a:p>
            <a:pPr marL="457200" indent="-457200" algn="just">
              <a:buFontTx/>
              <a:buAutoNum type="arabicPeriod"/>
            </a:pPr>
            <a:r>
              <a:rPr lang="nl-NL" dirty="0"/>
              <a:t>QoL viene migliorata dalla partecipazione e dall’accettazione nella comunità, non dall’esclusione</a:t>
            </a:r>
          </a:p>
          <a:p>
            <a:pPr marL="457200" indent="-457200" algn="just">
              <a:buFontTx/>
              <a:buAutoNum type="arabicPeriod"/>
            </a:pPr>
            <a:r>
              <a:rPr lang="nl-NL" dirty="0"/>
              <a:t>QoL viene migliorata fornendo i sostegni</a:t>
            </a:r>
          </a:p>
          <a:p>
            <a:pPr marL="457200" indent="-457200" algn="just">
              <a:buFontTx/>
              <a:buAutoNum type="arabicPeriod"/>
            </a:pPr>
            <a:r>
              <a:rPr lang="nl-NL" dirty="0"/>
              <a:t>QoL si basa sia su prospettive soggettive che oggettive</a:t>
            </a:r>
          </a:p>
        </p:txBody>
      </p:sp>
      <p:pic>
        <p:nvPicPr>
          <p:cNvPr id="4" name="Immagine 3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78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93658" y="404664"/>
            <a:ext cx="6172200" cy="63758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400" dirty="0"/>
              <a:t>Modello concettuale della Qualità della Vita</a:t>
            </a: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/>
          </p:nvPr>
        </p:nvGraphicFramePr>
        <p:xfrm>
          <a:off x="35496" y="1008115"/>
          <a:ext cx="8927976" cy="5805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9532"/>
                <a:gridCol w="1883803"/>
                <a:gridCol w="5374641"/>
              </a:tblGrid>
              <a:tr h="525175">
                <a:tc>
                  <a:txBody>
                    <a:bodyPr/>
                    <a:lstStyle/>
                    <a:p>
                      <a:r>
                        <a:rPr lang="it-IT" sz="1100" dirty="0" err="1" smtClean="0"/>
                        <a:t>QoL</a:t>
                      </a:r>
                      <a:r>
                        <a:rPr lang="it-IT" sz="1100" dirty="0" smtClean="0"/>
                        <a:t> FATTORI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100" dirty="0" err="1" smtClean="0"/>
                        <a:t>QoL</a:t>
                      </a:r>
                      <a:r>
                        <a:rPr lang="it-IT" sz="1100" baseline="0" dirty="0" smtClean="0"/>
                        <a:t> DOMINI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100" dirty="0" err="1" smtClean="0"/>
                        <a:t>QoL</a:t>
                      </a:r>
                      <a:r>
                        <a:rPr lang="it-IT" sz="1100" dirty="0" smtClean="0"/>
                        <a:t> esempi</a:t>
                      </a:r>
                      <a:r>
                        <a:rPr lang="it-IT" sz="1100" baseline="0" dirty="0" smtClean="0"/>
                        <a:t> di INDICATORI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</a:tr>
              <a:tr h="607774">
                <a:tc rowSpan="2">
                  <a:txBody>
                    <a:bodyPr/>
                    <a:lstStyle/>
                    <a:p>
                      <a:r>
                        <a:rPr lang="it-IT" sz="1100" dirty="0" smtClean="0"/>
                        <a:t>INDIPENDENZA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SVILUPPO PERSONALE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Livello di educazione, Abilità</a:t>
                      </a:r>
                      <a:r>
                        <a:rPr lang="it-IT" sz="1700" baseline="0" dirty="0" smtClean="0"/>
                        <a:t> personali, comportamento adattivo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  <a:tr h="728436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AUTODETERMINAZIONE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Scelte/decisioni,</a:t>
                      </a:r>
                      <a:r>
                        <a:rPr lang="it-IT" sz="1700" baseline="0" dirty="0" smtClean="0"/>
                        <a:t> autonomia, controllo personale, obiettivi personali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  <a:tr h="515976">
                <a:tc rowSpan="3">
                  <a:txBody>
                    <a:bodyPr/>
                    <a:lstStyle/>
                    <a:p>
                      <a:r>
                        <a:rPr lang="it-IT" sz="1100" dirty="0" smtClean="0"/>
                        <a:t>PARTECIPAZIONE</a:t>
                      </a:r>
                      <a:r>
                        <a:rPr lang="it-IT" sz="1100" baseline="0" dirty="0" smtClean="0"/>
                        <a:t> SOCIALE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RELAZIONI INTERPERSONALI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Rete</a:t>
                      </a:r>
                      <a:r>
                        <a:rPr lang="it-IT" sz="1700" baseline="0" dirty="0" smtClean="0"/>
                        <a:t> sociale, amicizie, attività sociali, relazioni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  <a:tr h="60777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INCLUSIONE SOCIALE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Integrazione/partecipazione nella comunità, ruoli nella comunità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  <a:tr h="728436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DIRITTI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Umani</a:t>
                      </a:r>
                      <a:r>
                        <a:rPr lang="it-IT" sz="1700" baseline="0" dirty="0" smtClean="0"/>
                        <a:t> (rispetto, dignità, uguaglianza), Legali (assistenza legale, doveri di cittadino)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  <a:tr h="876142">
                <a:tc rowSpan="3">
                  <a:txBody>
                    <a:bodyPr/>
                    <a:lstStyle/>
                    <a:p>
                      <a:r>
                        <a:rPr lang="it-IT" sz="1100" dirty="0" smtClean="0"/>
                        <a:t>BENESSERE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BENESSERE EMOZIONALE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Salute</a:t>
                      </a:r>
                      <a:r>
                        <a:rPr lang="it-IT" sz="1700" baseline="0" dirty="0" smtClean="0"/>
                        <a:t> e sicurezza, esperienze positive, contenimenti, concetto di sé, mancanza di stress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  <a:tr h="607774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BENESSERE</a:t>
                      </a:r>
                      <a:r>
                        <a:rPr lang="it-IT" sz="1100" baseline="0" dirty="0" smtClean="0"/>
                        <a:t> FISICO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Stato di salute, stato nutrizionale,</a:t>
                      </a:r>
                      <a:r>
                        <a:rPr lang="it-IT" sz="1700" baseline="0" dirty="0" smtClean="0"/>
                        <a:t> esercizio fisico/ricreativo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  <a:tr h="607774"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100" dirty="0" smtClean="0"/>
                        <a:t>BENESSERE</a:t>
                      </a:r>
                      <a:r>
                        <a:rPr lang="it-IT" sz="1100" baseline="0" dirty="0" smtClean="0"/>
                        <a:t> MATERIALE</a:t>
                      </a:r>
                      <a:endParaRPr lang="it-IT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t-IT" sz="1700" dirty="0" smtClean="0"/>
                        <a:t>Status finanziario, stato lavorativo, stato abitativo, possessi.</a:t>
                      </a:r>
                      <a:endParaRPr lang="it-IT" sz="17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pic>
        <p:nvPicPr>
          <p:cNvPr id="4" name="Immagine 3" descr="LOGO_ANFFAS E CONSORZI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3" y="2571744"/>
            <a:ext cx="2677976" cy="1553759"/>
          </a:xfrm>
        </p:spPr>
        <p:txBody>
          <a:bodyPr vert="horz" lIns="48218" tIns="24110" rIns="48218" bIns="24110" rtlCol="0" anchor="ctr">
            <a:normAutofit/>
          </a:bodyPr>
          <a:lstStyle/>
          <a:p>
            <a:pPr>
              <a:defRPr/>
            </a:pPr>
            <a:r>
              <a:rPr lang="it-IT" b="1" dirty="0" smtClean="0"/>
              <a:t>Qualità</a:t>
            </a:r>
            <a:br>
              <a:rPr lang="it-IT" b="1" dirty="0" smtClean="0"/>
            </a:br>
            <a:r>
              <a:rPr lang="it-IT" b="1" dirty="0" smtClean="0"/>
              <a:t>della vita </a:t>
            </a:r>
            <a:endParaRPr lang="it-IT" b="1" dirty="0"/>
          </a:p>
        </p:txBody>
      </p:sp>
      <p:graphicFrame>
        <p:nvGraphicFramePr>
          <p:cNvPr id="8" name="Diagramma 7"/>
          <p:cNvGraphicFramePr/>
          <p:nvPr/>
        </p:nvGraphicFramePr>
        <p:xfrm>
          <a:off x="2918935" y="922785"/>
          <a:ext cx="4501039" cy="5077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9"/>
          <p:cNvSpPr txBox="1">
            <a:spLocks noChangeArrowheads="1"/>
          </p:cNvSpPr>
          <p:nvPr/>
        </p:nvSpPr>
        <p:spPr>
          <a:xfrm>
            <a:off x="179512" y="4339836"/>
            <a:ext cx="2636119" cy="1230614"/>
          </a:xfrm>
          <a:prstGeom prst="rect">
            <a:avLst/>
          </a:prstGeom>
          <a:noFill/>
        </p:spPr>
        <p:txBody>
          <a:bodyPr lIns="68576" tIns="34289" rIns="68576" bIns="34289"/>
          <a:lstStyle/>
          <a:p>
            <a:pPr algn="ctr">
              <a:defRPr/>
            </a:pPr>
            <a:r>
              <a:rPr lang="it-IT" sz="1275" b="1" u="sng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R</a:t>
            </a: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. </a:t>
            </a:r>
            <a:r>
              <a:rPr lang="it-IT" sz="1275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Schalock</a:t>
            </a: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; T. </a:t>
            </a:r>
            <a:r>
              <a:rPr lang="it-IT" sz="1275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Parmenter</a:t>
            </a: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; </a:t>
            </a:r>
            <a:r>
              <a:rPr lang="it-IT" sz="1275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Brown</a:t>
            </a: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 I; </a:t>
            </a:r>
            <a:r>
              <a:rPr lang="it-IT" sz="1275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Brown</a:t>
            </a: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 R; R. </a:t>
            </a:r>
            <a:r>
              <a:rPr lang="it-IT" sz="1275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Cummins</a:t>
            </a: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; </a:t>
            </a:r>
          </a:p>
          <a:p>
            <a:pPr algn="ctr">
              <a:defRPr/>
            </a:pP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D Felce; L. </a:t>
            </a:r>
            <a:r>
              <a:rPr lang="it-IT" sz="1275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Mitikka</a:t>
            </a:r>
            <a:r>
              <a:rPr lang="it-IT" sz="1275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+mj-cs"/>
              </a:rPr>
              <a:t>; K. Keith       2002</a:t>
            </a:r>
          </a:p>
        </p:txBody>
      </p:sp>
      <p:pic>
        <p:nvPicPr>
          <p:cNvPr id="5" name="Immagine 4" descr="LOGO_ANFFAS E CONSORZIO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1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24544" y="1518900"/>
            <a:ext cx="9795680" cy="5070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    </a:t>
            </a:r>
            <a:r>
              <a:rPr lang="en-US" dirty="0" err="1" smtClean="0"/>
              <a:t>Inclusione</a:t>
            </a:r>
            <a:r>
              <a:rPr lang="en-US" dirty="0" smtClean="0"/>
              <a:t> </a:t>
            </a:r>
            <a:r>
              <a:rPr lang="en-US" dirty="0" err="1" smtClean="0"/>
              <a:t>Sociale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it-IT" dirty="0">
                <a:latin typeface="Arial Narrow" pitchFamily="34" charset="0"/>
              </a:rPr>
              <a:t>la </a:t>
            </a:r>
            <a:r>
              <a:rPr lang="it-IT" b="1" dirty="0">
                <a:latin typeface="Arial Narrow" pitchFamily="34" charset="0"/>
              </a:rPr>
              <a:t>partecipazione</a:t>
            </a:r>
            <a:r>
              <a:rPr lang="it-IT" dirty="0">
                <a:latin typeface="Arial Narrow" pitchFamily="34" charset="0"/>
              </a:rPr>
              <a:t> all’interno del territorio di appartenenza</a:t>
            </a:r>
          </a:p>
          <a:p>
            <a:pPr lvl="1"/>
            <a:r>
              <a:rPr lang="it-IT" dirty="0">
                <a:latin typeface="Arial Narrow" pitchFamily="34" charset="0"/>
              </a:rPr>
              <a:t>gli impegni assunti all’interno del territorio di </a:t>
            </a:r>
            <a:r>
              <a:rPr lang="it-IT" dirty="0" smtClean="0">
                <a:latin typeface="Arial Narrow" pitchFamily="34" charset="0"/>
              </a:rPr>
              <a:t>appartenenza, i </a:t>
            </a:r>
            <a:r>
              <a:rPr lang="it-IT" b="1" dirty="0" smtClean="0">
                <a:latin typeface="Arial Narrow" pitchFamily="34" charset="0"/>
              </a:rPr>
              <a:t>ruoli esercitati </a:t>
            </a:r>
            <a:r>
              <a:rPr lang="it-IT" dirty="0" smtClean="0">
                <a:latin typeface="Arial Narrow" pitchFamily="34" charset="0"/>
              </a:rPr>
              <a:t>nel territorio</a:t>
            </a:r>
            <a:endParaRPr lang="it-IT" dirty="0">
              <a:latin typeface="Arial Narrow" pitchFamily="34" charset="0"/>
            </a:endParaRPr>
          </a:p>
          <a:p>
            <a:pPr lvl="1"/>
            <a:r>
              <a:rPr lang="it-IT" dirty="0">
                <a:latin typeface="Arial Narrow" pitchFamily="34" charset="0"/>
              </a:rPr>
              <a:t> </a:t>
            </a:r>
            <a:r>
              <a:rPr lang="it-IT" b="1" dirty="0">
                <a:latin typeface="Arial Narrow" pitchFamily="34" charset="0"/>
              </a:rPr>
              <a:t>l’aiuto ricevuto </a:t>
            </a:r>
            <a:r>
              <a:rPr lang="it-IT" dirty="0">
                <a:latin typeface="Arial Narrow" pitchFamily="34" charset="0"/>
              </a:rPr>
              <a:t>dalle persone del suo </a:t>
            </a:r>
            <a:r>
              <a:rPr lang="it-IT" dirty="0" smtClean="0">
                <a:latin typeface="Arial Narrow" pitchFamily="34" charset="0"/>
              </a:rPr>
              <a:t>territorio</a:t>
            </a:r>
            <a:endParaRPr lang="it-IT" dirty="0">
              <a:latin typeface="Arial Narrow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131840" y="2060848"/>
            <a:ext cx="2864875" cy="2179074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Title 1"/>
          <p:cNvSpPr txBox="1">
            <a:spLocks/>
          </p:cNvSpPr>
          <p:nvPr/>
        </p:nvSpPr>
        <p:spPr>
          <a:xfrm>
            <a:off x="432048" y="548680"/>
            <a:ext cx="8820472" cy="13897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/>
              <a:t>I </a:t>
            </a:r>
            <a:r>
              <a:rPr lang="en-US" sz="3300" dirty="0" err="1"/>
              <a:t>domini</a:t>
            </a:r>
            <a:r>
              <a:rPr lang="en-US" sz="3300" dirty="0"/>
              <a:t> di </a:t>
            </a:r>
            <a:r>
              <a:rPr lang="en-US" sz="3300" dirty="0" err="1"/>
              <a:t>Qualità</a:t>
            </a:r>
            <a:r>
              <a:rPr lang="en-US" sz="3300" dirty="0"/>
              <a:t> di Vita</a:t>
            </a:r>
          </a:p>
        </p:txBody>
      </p:sp>
      <p:pic>
        <p:nvPicPr>
          <p:cNvPr id="7" name="Immagine 6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508" y="2601727"/>
            <a:ext cx="7886700" cy="3263504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Relazioni</a:t>
            </a:r>
            <a:r>
              <a:rPr lang="en-US" dirty="0" smtClean="0"/>
              <a:t> </a:t>
            </a:r>
            <a:r>
              <a:rPr lang="en-US" dirty="0" err="1" smtClean="0"/>
              <a:t>Interpersonali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1" algn="just"/>
            <a:r>
              <a:rPr lang="en-US" dirty="0" smtClean="0"/>
              <a:t> </a:t>
            </a:r>
            <a:r>
              <a:rPr lang="it-IT" b="1" dirty="0">
                <a:latin typeface="Arial Narrow" pitchFamily="34" charset="0"/>
              </a:rPr>
              <a:t>i rapporti che la persona </a:t>
            </a:r>
            <a:r>
              <a:rPr lang="it-IT" b="1" dirty="0" smtClean="0">
                <a:latin typeface="Arial Narrow" pitchFamily="34" charset="0"/>
              </a:rPr>
              <a:t>ha</a:t>
            </a:r>
            <a:r>
              <a:rPr lang="it-IT" dirty="0" smtClean="0">
                <a:latin typeface="Arial Narrow" pitchFamily="34" charset="0"/>
              </a:rPr>
              <a:t> </a:t>
            </a:r>
            <a:r>
              <a:rPr lang="it-IT" dirty="0">
                <a:latin typeface="Arial Narrow" pitchFamily="34" charset="0"/>
              </a:rPr>
              <a:t>con </a:t>
            </a:r>
            <a:r>
              <a:rPr lang="it-IT" dirty="0" smtClean="0">
                <a:latin typeface="Arial Narrow" pitchFamily="34" charset="0"/>
              </a:rPr>
              <a:t>le persone per lui importanti: la </a:t>
            </a:r>
            <a:r>
              <a:rPr lang="it-IT" dirty="0">
                <a:latin typeface="Arial Narrow" pitchFamily="34" charset="0"/>
              </a:rPr>
              <a:t>famiglia, gli amici, </a:t>
            </a:r>
            <a:r>
              <a:rPr lang="it-IT" dirty="0" smtClean="0">
                <a:latin typeface="Arial Narrow" pitchFamily="34" charset="0"/>
              </a:rPr>
              <a:t>i conoscenti</a:t>
            </a:r>
            <a:endParaRPr lang="it-IT" dirty="0">
              <a:latin typeface="Arial Narrow" pitchFamily="34" charset="0"/>
            </a:endParaRPr>
          </a:p>
          <a:p>
            <a:pPr lvl="1" algn="just"/>
            <a:r>
              <a:rPr lang="it-IT" b="1" dirty="0">
                <a:latin typeface="Arial Narrow" pitchFamily="34" charset="0"/>
              </a:rPr>
              <a:t>il sostegno offerto</a:t>
            </a:r>
            <a:r>
              <a:rPr lang="it-IT" dirty="0">
                <a:latin typeface="Arial Narrow" pitchFamily="34" charset="0"/>
              </a:rPr>
              <a:t> da questi altri significativi </a:t>
            </a:r>
            <a:r>
              <a:rPr lang="it-IT" b="1" dirty="0">
                <a:latin typeface="Arial Narrow" pitchFamily="34" charset="0"/>
              </a:rPr>
              <a:t>alla persona</a:t>
            </a:r>
          </a:p>
          <a:p>
            <a:pPr lvl="1" algn="just"/>
            <a:r>
              <a:rPr lang="it-IT" b="1" dirty="0">
                <a:latin typeface="Arial Narrow" pitchFamily="34" charset="0"/>
              </a:rPr>
              <a:t>l’importanza della persona per </a:t>
            </a:r>
            <a:r>
              <a:rPr lang="it-IT" dirty="0">
                <a:latin typeface="Arial Narrow" pitchFamily="34" charset="0"/>
              </a:rPr>
              <a:t>famiglia, amici, persone conosciute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004048" y="2348880"/>
            <a:ext cx="2747165" cy="1836175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Title 1"/>
          <p:cNvSpPr txBox="1">
            <a:spLocks/>
          </p:cNvSpPr>
          <p:nvPr/>
        </p:nvSpPr>
        <p:spPr>
          <a:xfrm>
            <a:off x="1257300" y="98072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/>
              <a:t>I </a:t>
            </a:r>
            <a:r>
              <a:rPr lang="en-US" sz="3300" dirty="0" err="1"/>
              <a:t>domini</a:t>
            </a:r>
            <a:r>
              <a:rPr lang="en-US" sz="3300" dirty="0"/>
              <a:t> di </a:t>
            </a:r>
            <a:r>
              <a:rPr lang="en-US" sz="3300" dirty="0" err="1"/>
              <a:t>Qualità</a:t>
            </a:r>
            <a:r>
              <a:rPr lang="en-US" sz="3300" dirty="0"/>
              <a:t> di Vita</a:t>
            </a:r>
          </a:p>
        </p:txBody>
      </p:sp>
      <p:pic>
        <p:nvPicPr>
          <p:cNvPr id="7" name="Immagine 6" descr="LOGO_ANFFAS E CONSORZI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78433"/>
            <a:ext cx="1763688" cy="4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84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l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166</TotalTime>
  <Words>2673</Words>
  <Application>Microsoft Office PowerPoint</Application>
  <PresentationFormat>Presentazione su schermo (4:3)</PresentationFormat>
  <Paragraphs>582</Paragraphs>
  <Slides>47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47</vt:i4>
      </vt:variant>
    </vt:vector>
  </HeadingPairs>
  <TitlesOfParts>
    <vt:vector size="59" baseType="lpstr">
      <vt:lpstr>ＭＳ Ｐゴシック</vt:lpstr>
      <vt:lpstr>Arial</vt:lpstr>
      <vt:lpstr>Arial Narrow</vt:lpstr>
      <vt:lpstr>Book Antiqua</vt:lpstr>
      <vt:lpstr>Calibri</vt:lpstr>
      <vt:lpstr>Cambria</vt:lpstr>
      <vt:lpstr>Helvetica</vt:lpstr>
      <vt:lpstr>Lucida Sans Unicode</vt:lpstr>
      <vt:lpstr>Verdana</vt:lpstr>
      <vt:lpstr>Wingdings 2</vt:lpstr>
      <vt:lpstr>Wingdings 3</vt:lpstr>
      <vt:lpstr>Viale</vt:lpstr>
      <vt:lpstr>Presentazione standard di PowerPoint</vt:lpstr>
      <vt:lpstr>Correlare la Qdv con gli articoli della UNCRPD,  Schalock 2014</vt:lpstr>
      <vt:lpstr>Il modello di Brown, Raphael, Renwick Centre for Health Promotion, University of Toronto Canada</vt:lpstr>
      <vt:lpstr>Qualità della Vita</vt:lpstr>
      <vt:lpstr>Assunti della QoL</vt:lpstr>
      <vt:lpstr>Modello concettuale della Qualità della Vita</vt:lpstr>
      <vt:lpstr>Qualità della vita </vt:lpstr>
      <vt:lpstr>Presentazione standard di PowerPoint</vt:lpstr>
      <vt:lpstr>Presentazione standard di PowerPoint</vt:lpstr>
      <vt:lpstr>Presentazione standard di PowerPoint</vt:lpstr>
      <vt:lpstr>Valori, desideri, rinforzatori … un continuum… anche per dignità   </vt:lpstr>
      <vt:lpstr>Concettualizzare il Progetto di Vita</vt:lpstr>
      <vt:lpstr>Progetto di Vita: decidiamoci, 3 pagine+taccuino</vt:lpstr>
      <vt:lpstr>Classificare e Governare i Sostegni</vt:lpstr>
      <vt:lpstr>Progetto di Vita: cominciamo oggi</vt:lpstr>
      <vt:lpstr>Presentazione standard di PowerPoint</vt:lpstr>
      <vt:lpstr>Presentazione standard di PowerPoint</vt:lpstr>
      <vt:lpstr>I Parametri del Sostegno: classificare i sostegni</vt:lpstr>
      <vt:lpstr>Presentazione standard di PowerPoint</vt:lpstr>
      <vt:lpstr>Pre-Supports/Supports after Matrices</vt:lpstr>
      <vt:lpstr>Support Recombination after Matrices</vt:lpstr>
      <vt:lpstr>Dinamica dell’integrazione</vt:lpstr>
      <vt:lpstr>Dinamica dell’inclusione</vt:lpstr>
      <vt:lpstr>Persona                          Ambiente </vt:lpstr>
      <vt:lpstr>2 Domande Critiche</vt:lpstr>
      <vt:lpstr>Presentazione standard di PowerPoint</vt:lpstr>
      <vt:lpstr>ICF, Classificazione Internazionale del Funzionamento e della Salute. Dalla prospettiva sanitaria alla prospettiva bio-psico-sociale  Disabilità = risultante della condizione di salute in un ambiente sfavorevole Il modello di salute e di disabilità  ICF è un modello  biopsicosociale che coinvolge tutti gli ambiti di intervento delle politiche pubbliche ed in particolare le politiche di welfare, la salute, l’educazione, il lavoro</vt:lpstr>
      <vt:lpstr>Dalla descrizione naturalistica dei fenomeni alle codifiche standardizzate del Funzionamento </vt:lpstr>
      <vt:lpstr>Un nuovo modello per concettualizzare la condizione di Vita di Qualità: il contributo antropologico di ICF</vt:lpstr>
      <vt:lpstr>Profilo ICF: Performances, Capacities e Sostegni in atto comprendere l’influenza del Contesto </vt:lpstr>
      <vt:lpstr>La QdV in Bhutan (J.Attali, 2009) 9 Indici ≠ Indice ONU di sviluppo umano</vt:lpstr>
      <vt:lpstr>Presentazione standard di PowerPoint</vt:lpstr>
      <vt:lpstr> </vt:lpstr>
      <vt:lpstr>Presentazione standard di PowerPoint</vt:lpstr>
      <vt:lpstr>Presentazione standard di PowerPoint</vt:lpstr>
      <vt:lpstr>Domini ed Indicatori della QdV Famiglia – 1 - Intellectual Disability: Definition, Classification and Systems of Support – AAIDD 11th Edition, Washington, D.C. - 2010</vt:lpstr>
      <vt:lpstr>Domini ed Indicatori della QdV Famiglia – 2 -  Intellectual Disability: Definition, Classification and Systems of Support – AAIDD 11th Edition, Washington, D.C. - 2010</vt:lpstr>
      <vt:lpstr>Domini ed Indicatori della QdV  Società  Intellectual Disability: Definition, Classification and Systems of Support – AAIDD 11th Edition, Washington, D.C. - 2010</vt:lpstr>
      <vt:lpstr>Presentazione standard di PowerPoint</vt:lpstr>
      <vt:lpstr>Presentazione standard di PowerPoint</vt:lpstr>
      <vt:lpstr>Il significato dell’azione di sostegno</vt:lpstr>
      <vt:lpstr>Il “Core set” dell’Inclusione (Croce, Di Cosimo, Lombardi, 2012)</vt:lpstr>
      <vt:lpstr>Dalla marginalità alla Qualità di Vita nell’Inclusione</vt:lpstr>
      <vt:lpstr>Disablement</vt:lpstr>
      <vt:lpstr>Conclusioni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Manuela Bona</cp:lastModifiedBy>
  <cp:revision>46</cp:revision>
  <dcterms:created xsi:type="dcterms:W3CDTF">2014-10-28T17:10:37Z</dcterms:created>
  <dcterms:modified xsi:type="dcterms:W3CDTF">2017-10-06T09:44:08Z</dcterms:modified>
</cp:coreProperties>
</file>